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52" r:id="rId3"/>
    <p:sldId id="353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355" r:id="rId14"/>
    <p:sldId id="356" r:id="rId15"/>
    <p:sldId id="357" r:id="rId16"/>
    <p:sldId id="293" r:id="rId17"/>
    <p:sldId id="294" r:id="rId18"/>
    <p:sldId id="295" r:id="rId19"/>
    <p:sldId id="296" r:id="rId20"/>
    <p:sldId id="359" r:id="rId21"/>
    <p:sldId id="358" r:id="rId22"/>
    <p:sldId id="297" r:id="rId23"/>
    <p:sldId id="298" r:id="rId24"/>
    <p:sldId id="299" r:id="rId25"/>
    <p:sldId id="300" r:id="rId26"/>
    <p:sldId id="301" r:id="rId27"/>
    <p:sldId id="360" r:id="rId28"/>
    <p:sldId id="361" r:id="rId29"/>
    <p:sldId id="303" r:id="rId30"/>
    <p:sldId id="362" r:id="rId31"/>
    <p:sldId id="304" r:id="rId32"/>
    <p:sldId id="363" r:id="rId33"/>
    <p:sldId id="364" r:id="rId34"/>
    <p:sldId id="305" r:id="rId35"/>
    <p:sldId id="365" r:id="rId36"/>
    <p:sldId id="366" r:id="rId37"/>
    <p:sldId id="368" r:id="rId38"/>
    <p:sldId id="369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6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339" r:id="rId60"/>
    <p:sldId id="290" r:id="rId61"/>
    <p:sldId id="291" r:id="rId62"/>
    <p:sldId id="29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64" autoAdjust="0"/>
  </p:normalViewPr>
  <p:slideViewPr>
    <p:cSldViewPr snapToGrid="0">
      <p:cViewPr varScale="1">
        <p:scale>
          <a:sx n="48" d="100"/>
          <a:sy n="48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4988D-4243-4346-B91A-A5B905EA37C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2903A-B03C-4A12-8F1F-530216F2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NAD 2023 Standard EM2 (Electric Circuits)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4452E4-31F2-4E48-A12C-E66758D81D6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</a:rPr>
                        <m:t>12 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.20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46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12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.20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 60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=𝑅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25DB-B55D-43E3-ABE6-9279DA5647B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OpenStax High School Physics 19.2</a:t>
            </a:r>
          </a:p>
          <a:p>
            <a:r>
              <a:rPr lang="en-US" dirty="0"/>
              <a:t>OpenStax College Physics 2e 21.1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765836-B8F0-4804-A459-63A3FB8AA1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9D483E-83F2-4CF8-A59E-9ED5D6F2558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</a:t>
            </a:r>
            <a:r>
              <a:rPr lang="en-US" altLang="en-US" baseline="-25000"/>
              <a:t>s</a:t>
            </a:r>
            <a:r>
              <a:rPr lang="en-US" altLang="en-US"/>
              <a:t> is the equivalent resistance in </a:t>
            </a:r>
            <a:r>
              <a:rPr lang="en-US" altLang="en-US" b="1" i="1" u="sng"/>
              <a:t>S</a:t>
            </a:r>
            <a:r>
              <a:rPr lang="en-US" altLang="en-US"/>
              <a:t>eries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B20DBE-ECB6-47DB-B049-68E9BE226C04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Circuit board and </a:t>
            </a:r>
            <a:r>
              <a:rPr lang="en-US" altLang="en-US" dirty="0" err="1"/>
              <a:t>multimeter</a:t>
            </a:r>
            <a:r>
              <a:rPr lang="en-US" altLang="en-US" dirty="0"/>
              <a:t> to measure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5.17 k</a:t>
            </a:r>
            <a:r>
              <a:rPr lang="en-US" dirty="0">
                <a:sym typeface="Symbol" pitchFamily="18" charset="2"/>
              </a:rPr>
              <a:t> + 10.09 k = 15.26</a:t>
            </a:r>
            <a:r>
              <a:rPr lang="en-US" baseline="0" dirty="0">
                <a:sym typeface="Symbol" pitchFamily="18" charset="2"/>
              </a:rPr>
              <a:t> k</a:t>
            </a:r>
            <a:r>
              <a:rPr lang="en-US" dirty="0">
                <a:sym typeface="Symbol" pitchFamily="18" charset="2"/>
              </a:rPr>
              <a:t>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CD05B-23EE-4E28-918C-C228A80E460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altLang="en-US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+12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120 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36 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=3.33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3.33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=26.7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	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3.33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=40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6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𝑅</a:t>
                </a:r>
                <a:r>
                  <a:rPr lang="en-US" altLang="en-US" b="0" i="0" dirty="0" smtClean="0">
                    <a:latin typeface="Cambria Math"/>
                  </a:rPr>
                  <a:t>_𝑆</a:t>
                </a:r>
                <a:r>
                  <a:rPr lang="en-US" altLang="en-US" i="0" dirty="0" smtClean="0">
                    <a:latin typeface="Cambria Math"/>
                  </a:rPr>
                  <a:t>=3(8</a:t>
                </a:r>
                <a:r>
                  <a:rPr lang="en-US" altLang="en-US" b="0" i="0" dirty="0" smtClean="0">
                    <a:latin typeface="Cambria Math"/>
                  </a:rPr>
                  <a:t> 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+12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=36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120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36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𝐼=3.33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𝑉=(3.33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𝐴)(8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=26.7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𝑉=(3.33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𝐴)(12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=40 𝑉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𝑃=𝐼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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𝑃=(3.33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8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=88.9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𝑃=(3.33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12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=133.3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𝑃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_𝑡𝑜𝑡𝑎𝑙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=3(88.9 𝑊)+133.3 𝑊=400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𝑃=𝐼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36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=400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+mj-lt"/>
                    <a:sym typeface="Symbol" pitchFamily="18" charset="2"/>
                  </a:rPr>
                  <a:t>Notice you can total the power and the voltage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69BC-3A86-4062-AA68-C0130871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86A6E429-1E2F-61F3-FC04-1385A01F4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6311F2BC-FDBE-7DFA-8CC7-025DA979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F2F30C8F-CAE3-5944-0352-184BFF6D3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25DB-B55D-43E3-ABE6-9279DA5647B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57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OpenStax High School Physics 19.3</a:t>
            </a:r>
          </a:p>
          <a:p>
            <a:r>
              <a:rPr lang="en-US" dirty="0"/>
              <a:t>OpenStax College Physics 2e 21.1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2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2ED68F-81AB-43D9-9364-A416C9D1A40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4173-9AA4-4A26-AC82-CAE7B1DEDB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D82D1C-2856-4351-AB4A-EE0062795C8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F745B8-9BEF-4197-9196-0180F13EBD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E855F3-1389-4FC1-87DF-55B54ABE7D6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A76475-7700-4151-864B-37E4A4936074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1/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=0.00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0996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.00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990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0.010897/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𝑃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.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010897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91.8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91.8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=0.0327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=32.7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=0.0030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=0.0297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𝐴𝑑𝑑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𝑡h𝑒𝑚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𝑡𝑜𝑔𝑒𝑡h𝑒𝑟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0.0327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4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1/𝑅</a:t>
                </a:r>
                <a:r>
                  <a:rPr lang="en-US" altLang="en-US" b="0" i="0" dirty="0" smtClean="0">
                    <a:latin typeface="Cambria Math"/>
                  </a:rPr>
                  <a:t>_𝑃 </a:t>
                </a:r>
                <a:r>
                  <a:rPr lang="en-US" altLang="en-US" i="0" dirty="0" smtClean="0">
                    <a:latin typeface="Cambria Math"/>
                  </a:rPr>
                  <a:t>=1/𝑅</a:t>
                </a:r>
                <a:r>
                  <a:rPr lang="en-US" altLang="en-US" b="0" i="0" dirty="0" smtClean="0">
                    <a:latin typeface="Cambria Math"/>
                  </a:rPr>
                  <a:t>_1 </a:t>
                </a:r>
                <a:r>
                  <a:rPr lang="en-US" altLang="en-US" i="0" dirty="0" smtClean="0">
                    <a:latin typeface="Cambria Math"/>
                  </a:rPr>
                  <a:t>+1/𝑅</a:t>
                </a:r>
                <a:r>
                  <a:rPr lang="en-US" altLang="en-US" b="0" i="0" dirty="0" smtClean="0">
                    <a:latin typeface="Cambria Math"/>
                  </a:rPr>
                  <a:t>_2 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1/𝑅</a:t>
                </a:r>
                <a:r>
                  <a:rPr lang="en-US" altLang="en-US" b="0" i="0" dirty="0" smtClean="0">
                    <a:latin typeface="Cambria Math"/>
                  </a:rPr>
                  <a:t>_𝑃</a:t>
                </a:r>
                <a:r>
                  <a:rPr lang="en-US" altLang="en-US" i="0" dirty="0" smtClean="0">
                    <a:latin typeface="Cambria Math"/>
                  </a:rPr>
                  <a:t>=1</a:t>
                </a:r>
                <a:r>
                  <a:rPr lang="en-US" altLang="en-US" b="0" i="0" dirty="0" smtClean="0">
                    <a:latin typeface="Cambria Math"/>
                  </a:rPr>
                  <a:t>/(</a:t>
                </a:r>
                <a:r>
                  <a:rPr lang="en-US" altLang="en-US" i="0" dirty="0" smtClean="0">
                    <a:latin typeface="Cambria Math"/>
                  </a:rPr>
                  <a:t>569 </a:t>
                </a:r>
                <a:r>
                  <a:rPr lang="en-US" altLang="en-US" b="0" i="0" dirty="0" smtClean="0">
                    <a:latin typeface="Cambria Math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+1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807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=0.00176/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.00124/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.00300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𝑅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_𝑃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=1/(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.00300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=334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1.5 𝑉=𝐼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334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.00449 𝐴=4.5 𝑚𝐴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1.5 𝑉=𝐼(569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.00264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1.5 𝑉=𝐼(807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.00186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𝐴𝑑𝑑 𝑡ℎ𝑒𝑚 𝑡𝑜𝑔𝑒𝑡ℎ𝑒𝑟 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.00449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𝐴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04BD-72AF-BA90-17C6-1A4CA07A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DB54F636-E3E6-A258-152C-C92F835F9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38BA7759-25E7-2589-5A53-27B471431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A2399AD7-FE30-BCC1-2A8B-281B73CEC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25DB-B55D-43E3-ABE6-9279DA5647B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70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OpenStax High School Physics 19.3</a:t>
            </a:r>
          </a:p>
          <a:p>
            <a:r>
              <a:rPr lang="en-US" dirty="0"/>
              <a:t>OpenStax College Physics 2e 21.1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5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A93902-12A5-44D8-92B6-F2FBC3ADF70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8477C-9416-4021-9F66-C301A0DDC86F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𝑓𝑎𝑟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𝑙𝑒𝑓𝑡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𝑏𝑟𝑎𝑛𝑐h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𝑠𝑒𝑟𝑖𝑒𝑠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→10090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+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5170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=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15260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𝑙𝑒𝑓𝑡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𝑡𝑤𝑜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𝑏𝑟𝑎𝑛𝑐h𝑒𝑠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𝑝𝑎𝑟𝑎𝑙𝑙𝑒𝑙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15260 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100900 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7.54×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/>
                        <m:den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=13255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𝑇h𝑒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𝑖𝑠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𝑠𝑒𝑟𝑖𝑒𝑠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→13255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1004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101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𝟏𝟒𝟑𝟔𝟎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1" i="0" dirty="0" smtClean="0">
                          <a:latin typeface="Cambria Math"/>
                          <a:sym typeface="Symbol" pitchFamily="18" charset="2"/>
                        </a:rPr>
                        <m:t>𝛀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→3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14360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=2.09×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=209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9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𝐶𝑜𝑚𝑏𝑖𝑛𝑒 𝑓𝑎𝑟 𝑟𝑖𝑔ℎ𝑡 𝑏𝑟𝑎𝑛𝑐ℎ (𝑠𝑒𝑟𝑖𝑒𝑠)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+ 3  = 11 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𝐶𝑜𝑚𝑏𝑖𝑛𝑒 𝑟𝑖𝑔ℎ𝑡 𝑡𝑤𝑜 𝑏𝑟𝑎𝑛𝑐ℎ𝑒𝑠 (𝑝𝑎𝑟𝑎𝑙𝑙𝑒𝑙)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1/𝑅 = 1/11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+ 1/7 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1/𝑅 = 18/77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𝑅 = 77/18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 = 4.278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𝑇ℎ𝑒 𝑟𝑒𝑠𝑡 𝑖𝑠 𝑠𝑒𝑟𝑖𝑒𝑠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4.278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+ 10  + 5  = </a:t>
                </a:r>
                <a:r>
                  <a:rPr lang="en-US" altLang="en-US" b="1" i="0" dirty="0" smtClean="0">
                    <a:latin typeface="Cambria Math"/>
                    <a:sym typeface="Symbol" pitchFamily="18" charset="2"/>
                  </a:rPr>
                  <a:t>𝟏𝟗.𝟐𝟕𝟖 </a:t>
                </a:r>
                <a:endParaRPr lang="en-US" altLang="en-US" b="1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 = 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27 𝑉 = 𝐼(19.278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 = </a:t>
                </a:r>
                <a:r>
                  <a:rPr lang="en-US" altLang="en-US" b="1" i="0" dirty="0" smtClean="0">
                    <a:latin typeface="Cambria Math"/>
                    <a:sym typeface="Wingdings" pitchFamily="2" charset="2"/>
                  </a:rPr>
                  <a:t>𝟏.𝟒 𝑨</a:t>
                </a:r>
                <a:endParaRPr lang="en-US" altLang="en-US" b="1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𝑓𝑎𝑟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𝑙𝑒𝑓𝑡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𝑏𝑟𝑎𝑛𝑐h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𝑠𝑒𝑟𝑖𝑒𝑠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→10090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+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5170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=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15260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𝑙𝑒𝑓𝑡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𝑡𝑤𝑜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𝑏𝑟𝑎𝑛𝑐h𝑒𝑠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𝑝𝑎𝑟𝑎𝑙𝑙𝑒𝑙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15260 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100900 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7.54×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/>
                        <m:den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=13255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</a:rPr>
                  <a:t>𝐶𝑜𝑚𝑏𝑖𝑛𝑒 𝑓𝑎𝑟 </a:t>
                </a:r>
                <a:r>
                  <a:rPr lang="en-US" altLang="en-US" b="0" i="0" dirty="0">
                    <a:latin typeface="Cambria Math"/>
                  </a:rPr>
                  <a:t>𝑙𝑒𝑓𝑡</a:t>
                </a:r>
                <a:r>
                  <a:rPr lang="en-US" altLang="en-US" i="0" dirty="0">
                    <a:latin typeface="Cambria Math"/>
                  </a:rPr>
                  <a:t> 𝑏𝑟𝑎𝑛𝑐ℎ </a:t>
                </a:r>
                <a:r>
                  <a:rPr lang="en-US" altLang="en-US" i="0" dirty="0">
                    <a:latin typeface="Cambria Math" panose="02040503050406030204" pitchFamily="18" charset="0"/>
                  </a:rPr>
                  <a:t>(</a:t>
                </a:r>
                <a:r>
                  <a:rPr lang="en-US" altLang="en-US" i="0" dirty="0">
                    <a:latin typeface="Cambria Math"/>
                  </a:rPr>
                  <a:t>𝑠𝑒𝑟𝑖𝑒𝑠</a:t>
                </a:r>
                <a:r>
                  <a:rPr lang="en-US" altLang="en-US" i="0" dirty="0">
                    <a:latin typeface="Cambria Math" panose="02040503050406030204" pitchFamily="18" charset="0"/>
                  </a:rPr>
                  <a:t>)</a:t>
                </a:r>
                <a:r>
                  <a:rPr lang="en-US" altLang="en-US" b="0" i="0" dirty="0">
                    <a:latin typeface="Cambria Math"/>
                  </a:rPr>
                  <a:t>→10090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r>
                  <a:rPr lang="en-US" altLang="en-US" i="0" dirty="0">
                    <a:latin typeface="Cambria Math"/>
                  </a:rPr>
                  <a:t> +</a:t>
                </a:r>
                <a:r>
                  <a:rPr lang="en-US" altLang="en-US" b="0" i="0" dirty="0">
                    <a:latin typeface="Cambria Math"/>
                  </a:rPr>
                  <a:t>5170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r>
                  <a:rPr lang="en-US" altLang="en-US" i="0" dirty="0">
                    <a:latin typeface="Cambria Math"/>
                  </a:rPr>
                  <a:t> =</a:t>
                </a:r>
                <a:r>
                  <a:rPr lang="en-US" altLang="en-US" b="0" i="0" dirty="0">
                    <a:latin typeface="Cambria Math"/>
                  </a:rPr>
                  <a:t>15260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𝐶𝑜𝑚𝑏𝑖𝑛𝑒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𝑙𝑒𝑓𝑡 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𝑡𝑤𝑜 𝑏𝑟𝑎𝑛𝑐ℎ𝑒𝑠 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(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𝑝𝑎𝑟𝑎𝑙𝑙𝑒𝑙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1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/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15260 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100900 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7.54×10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−5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  /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𝑅=13255 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</a:t>
                </a:r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5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𝑇h𝑒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𝑖𝑠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𝑠𝑒𝑟𝑖𝑒𝑠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→13255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1004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101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𝟏𝟒𝟑𝟔𝟎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1" i="0" dirty="0" smtClean="0">
                          <a:latin typeface="Cambria Math"/>
                          <a:sym typeface="Symbol" pitchFamily="18" charset="2"/>
                        </a:rPr>
                        <m:t>𝛀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→3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14360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=2.09×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=209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𝑇ℎ𝑒 𝑟𝑒𝑠𝑡 𝑖𝑠 𝑠𝑒𝑟𝑖𝑒𝑠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→13255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1004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101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1" i="0" dirty="0">
                    <a:latin typeface="Cambria Math"/>
                    <a:sym typeface="Symbol" pitchFamily="18" charset="2"/>
                  </a:rPr>
                  <a:t>𝟏𝟒𝟑𝟔𝟎 𝛀</a:t>
                </a:r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𝑉=𝐼𝑅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→3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𝑉=𝐼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14360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𝐼=2.09×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10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−4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  𝐴=209 𝑚𝐴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 </a:t>
                </a:r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OpenStax High School Physics 19.1</a:t>
            </a:r>
          </a:p>
          <a:p>
            <a:r>
              <a:rPr lang="en-US" dirty="0"/>
              <a:t>OpenStax College Physics 2e 20.1-20.2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6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2D9FCC-A4C1-43DC-B757-92BA418D0515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1004 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+5170 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=6164.1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6164.1 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+101 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=3927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0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Far</a:t>
                </a:r>
                <a:r>
                  <a:rPr lang="en-US" altLang="en-US" b="0" baseline="0" dirty="0" smtClean="0">
                    <a:sym typeface="Wingdings" pitchFamily="2" charset="2"/>
                  </a:rPr>
                  <a:t> left two branches (parallel): </a:t>
                </a:r>
                <a:r>
                  <a:rPr lang="en-US" altLang="en-US" b="0" i="0" baseline="0" smtClean="0">
                    <a:latin typeface="Cambria Math"/>
                    <a:sym typeface="Wingdings" pitchFamily="2" charset="2"/>
                  </a:rPr>
                  <a:t>1/𝑅=1/(1004 Ω)+1/(100900 Ω)→𝑅=994.1 Ω</a:t>
                </a:r>
                <a:endParaRPr lang="en-US" altLang="en-US" b="0" baseline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series: </a:t>
                </a:r>
                <a:r>
                  <a:rPr lang="en-US" altLang="en-US" b="0" i="0" smtClean="0">
                    <a:latin typeface="Cambria Math"/>
                    <a:sym typeface="Wingdings" pitchFamily="2" charset="2"/>
                  </a:rPr>
                  <a:t>𝑅=994.1 Ω+5170 Ω=6164.1 Ω</a:t>
                </a:r>
                <a:endParaRPr lang="en-US" altLang="en-US" b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 smtClean="0">
                    <a:sym typeface="Wingdings" pitchFamily="2" charset="2"/>
                  </a:rPr>
                  <a:t> </a:t>
                </a:r>
                <a:r>
                  <a:rPr lang="en-US" altLang="en-US" b="0" i="0" baseline="0" smtClean="0">
                    <a:latin typeface="Cambria Math"/>
                    <a:sym typeface="Wingdings" pitchFamily="2" charset="2"/>
                  </a:rPr>
                  <a:t>1/𝑅=1/(6164.1 Ω)+1/(10090 Ω)→𝑅=3826.5 Ω</a:t>
                </a:r>
                <a:endParaRPr lang="en-US" altLang="en-US" b="0" baseline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series: </a:t>
                </a:r>
                <a:r>
                  <a:rPr lang="en-US" altLang="en-US" b="0" i="0" smtClean="0">
                    <a:latin typeface="Cambria Math"/>
                    <a:sym typeface="Wingdings" pitchFamily="2" charset="2"/>
                  </a:rPr>
                  <a:t>𝑅=3826.5 Ω+101 Ω=3927 Ω</a:t>
                </a:r>
                <a:endParaRPr lang="en-US" altLang="en-US" b="0" dirty="0" smtClean="0">
                  <a:sym typeface="Wingdings" pitchFamily="2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1004 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+5170 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=6164.1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1004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100900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→𝑅=994.1 Ω</a:t>
                </a:r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:r>
                  <a:rPr lang="en-US" altLang="en-US" b="0" i="0">
                    <a:latin typeface="Cambria Math"/>
                    <a:sym typeface="Wingdings" pitchFamily="2" charset="2"/>
                  </a:rPr>
                  <a:t>𝑅=994.1 Ω+5170 Ω=6164.1 Ω</a:t>
                </a:r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2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6164.1 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+101 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=3927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6164.1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10090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→𝑅=3826.5 Ω</a:t>
                </a:r>
                <a:endParaRPr lang="en-US" altLang="en-US" b="0" baseline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:r>
                  <a:rPr lang="en-US" altLang="en-US" b="0" i="0">
                    <a:latin typeface="Cambria Math"/>
                    <a:sym typeface="Wingdings" pitchFamily="2" charset="2"/>
                  </a:rPr>
                  <a:t>𝑅=3826.5 Ω+101 Ω=3927 Ω</a:t>
                </a:r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0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3C94-EB64-09DF-BC9F-6791C649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66984C7D-856B-4017-ABF4-B7B9BD46F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36FB7265-7206-4740-9848-67AADA1A1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E066A3D0-44F3-FD1D-868E-A4722312B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25DB-B55D-43E3-ABE6-9279DA5647B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404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 OpenStax High School Physics</a:t>
            </a:r>
          </a:p>
          <a:p>
            <a:r>
              <a:rPr lang="en-US" dirty="0"/>
              <a:t>OpenStax College Physics 2e 21.4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7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E1B424-5531-40C3-B58D-BBEC66456E6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Made of magnets, wire coil, spring, pointer and calibrated scale.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Current flowing through the coil makes it magnetic, so it wants to move.  The stronger the current the more the coil will rotate.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C29C8A-AB29-4AD8-9FF4-BECC8A964D81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Example of Shunt resistors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Want to measure 100 mA, but meter’s coil only reads 0.100 mA. 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Have shunt resistor take 99.9 mA and the coil only gets .1 mA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To know how big to make the shunt resistors, the resistance of the coil needs to be known.</a:t>
            </a:r>
          </a:p>
          <a:p>
            <a:endParaRPr lang="en-US" altLang="en-US" dirty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CA2E91-A6A0-4583-8B61-FDCD1935B40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480EEE-8513-41DB-8A16-8211757D200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B4B97-4B19-4EB6-AE09-D6BD46E1F80F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Large resistor is added because if V is constant Big R means small 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2E7A7-2F98-4112-BB73-07D66A71BF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563AE-888C-46A9-94F2-3C3C01404B4F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E17C6F-EB1E-4E4A-9211-8D6D5D594DBB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OpenStax High School Physics 19.4</a:t>
            </a:r>
          </a:p>
          <a:p>
            <a:r>
              <a:rPr lang="en-US" dirty="0"/>
              <a:t>OpenStax College Physics 2e 20.4-20.5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7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2A571C-62F4-447B-A2AA-AA72D9276B3B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866A5C-6B77-4DEA-A441-43FA30EDD993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V=IR </a:t>
            </a:r>
            <a:r>
              <a:rPr lang="en-US" altLang="en-US">
                <a:sym typeface="Wingdings" pitchFamily="2" charset="2"/>
              </a:rPr>
              <a:t> I = V/R</a:t>
            </a:r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1EBAFD-06CC-483B-84AF-B9DB26273A35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Power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</a:rPr>
                                    <m:t>120</m:t>
                                  </m:r>
                                  <m:r>
                                    <a:rPr lang="en-US" altLang="en-US" b="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1430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=10.1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>
                    <a:sym typeface="Symbol" pitchFamily="18" charset="2"/>
                  </a:rPr>
                  <a:t>Energy use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𝑊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err="1" smtClean="0">
                          <a:latin typeface="Cambria Math"/>
                          <a:sym typeface="Wingdings" pitchFamily="2" charset="2"/>
                        </a:rPr>
                        <m:t>𝑃𝑡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10.1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𝑊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86400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=872640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𝐽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0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Power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𝑃=𝑉</a:t>
                </a:r>
                <a:r>
                  <a:rPr lang="en-US" altLang="en-US" b="0" i="0" dirty="0" smtClean="0">
                    <a:latin typeface="Cambria Math"/>
                  </a:rPr>
                  <a:t>^2/</a:t>
                </a:r>
                <a:r>
                  <a:rPr lang="en-US" altLang="en-US" i="0" dirty="0" smtClean="0">
                    <a:latin typeface="Cambria Math"/>
                  </a:rPr>
                  <a:t>𝑅=(120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𝑉)</a:t>
                </a:r>
                <a:r>
                  <a:rPr lang="en-US" altLang="en-US" b="0" i="0" dirty="0" smtClean="0">
                    <a:latin typeface="Cambria Math"/>
                  </a:rPr>
                  <a:t>^2/(</a:t>
                </a:r>
                <a:r>
                  <a:rPr lang="en-US" altLang="en-US" i="0" dirty="0" smtClean="0">
                    <a:latin typeface="Cambria Math"/>
                  </a:rPr>
                  <a:t>1430</a:t>
                </a:r>
                <a:r>
                  <a:rPr lang="en-US" altLang="en-US" b="0" i="0" dirty="0" smtClean="0">
                    <a:latin typeface="Cambria Math"/>
                  </a:rPr>
                  <a:t> 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=10.1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itchFamily="18" charset="2"/>
                  </a:rPr>
                  <a:t>Energy use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𝑃=𝑊/𝑡 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𝑊=</a:t>
                </a:r>
                <a:r>
                  <a:rPr lang="en-US" altLang="en-US" i="0" dirty="0" err="1" smtClean="0">
                    <a:latin typeface="Cambria Math"/>
                    <a:sym typeface="Wingdings" pitchFamily="2" charset="2"/>
                  </a:rPr>
                  <a:t>𝑃𝑡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=(10.1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𝑊)(86400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𝑠)=872640 𝐽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F3DBE-1343-4A17-9D36-D82AD5222272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𝐸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0.0101 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𝑘𝑊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720 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=7.272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𝑘𝑊h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𝐶𝑜𝑠𝑡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7.272 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𝑘𝑊h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$0.15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=$1.09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1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𝐸=(0.0101 𝑘𝑊)(720 ℎ)=7.272 𝑘𝑊ℎ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𝐶𝑜𝑠𝑡=(7.272 𝑘𝑊ℎ)($0.15)=$1.09</a:t>
                </a:r>
                <a:endParaRPr lang="en-US" altLang="en-US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55C2D-65EF-4F4E-8CB5-EA01A5A704C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1649D8-BB70-4194-84D2-4C7D9BDF5BD9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2F2650-1632-47E8-BA79-FB55CBD9791A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</a:t>
            </a:r>
            <a:r>
              <a:rPr lang="en-US" altLang="en-US" baseline="-25000"/>
              <a:t>0</a:t>
            </a:r>
            <a:r>
              <a:rPr lang="en-US" altLang="en-US"/>
              <a:t> and V</a:t>
            </a:r>
            <a:r>
              <a:rPr lang="en-US" altLang="en-US" baseline="-25000"/>
              <a:t>0</a:t>
            </a:r>
            <a:r>
              <a:rPr lang="en-US" altLang="en-US"/>
              <a:t> stand for the maximum value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9A87-BCB9-4782-B0B0-3C65F5FE41F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Charge in 1 hour: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𝑄</m:t>
                      </m:r>
                      <m:r>
                        <a:rPr lang="en-US" altLang="en-US" i="1" dirty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𝑄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.2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3600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=720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dirty="0"/>
                  <a:t>Energy: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𝐸𝑃𝐸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err="1" smtClean="0">
                          <a:latin typeface="Cambria Math"/>
                        </a:rPr>
                        <m:t>𝑞𝑉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720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12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=8640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:r>
                  <a:rPr lang="en-US" altLang="en-US" dirty="0"/>
                  <a:t>The speakers usually don’t draw that much current.  They only draw that much current at their maximum volume.</a:t>
                </a:r>
              </a:p>
            </p:txBody>
          </p:sp>
        </mc:Choice>
        <mc:Fallback xmlns="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Charge in 1 hour:</a:t>
                </a:r>
                <a:endParaRPr lang="en-US" altLang="en-US" dirty="0" smtClean="0"/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𝐼=</a:t>
                </a:r>
                <a:r>
                  <a:rPr lang="en-US" altLang="en-US" b="0" i="0" dirty="0" smtClean="0">
                    <a:latin typeface="Cambria Math"/>
                  </a:rPr>
                  <a:t>Δ𝑄</a:t>
                </a:r>
                <a:r>
                  <a:rPr lang="en-US" altLang="en-US" i="0" dirty="0" smtClean="0">
                    <a:latin typeface="Cambria Math"/>
                  </a:rPr>
                  <a:t>/</a:t>
                </a:r>
                <a:r>
                  <a:rPr lang="en-US" altLang="en-US" b="0" i="0" dirty="0" smtClean="0">
                    <a:latin typeface="Cambria Math"/>
                  </a:rPr>
                  <a:t>Δ𝑡</a:t>
                </a:r>
                <a:r>
                  <a:rPr lang="en-US" altLang="en-US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Δ𝑄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Δ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𝑡=(.2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𝐴)(3600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𝑠)=720 𝐶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dirty="0" smtClean="0"/>
                  <a:t>Energy: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𝐸𝑃𝐸=</a:t>
                </a:r>
                <a:r>
                  <a:rPr lang="en-US" altLang="en-US" i="0" dirty="0" err="1" smtClean="0">
                    <a:latin typeface="Cambria Math"/>
                  </a:rPr>
                  <a:t>𝑞𝑉</a:t>
                </a:r>
                <a:r>
                  <a:rPr lang="en-US" altLang="en-US" i="0" dirty="0" smtClean="0">
                    <a:latin typeface="Cambria Math"/>
                  </a:rPr>
                  <a:t>=(720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𝐶)12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𝑉=8640 𝐽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dirty="0" smtClean="0"/>
                  <a:t>The speakers usually don’t draw that much current.  They only draw that much current at their maximum volume.</a:t>
                </a:r>
              </a:p>
            </p:txBody>
          </p:sp>
        </mc:Fallback>
      </mc:AlternateContent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DD15D1-570C-4B69-B7F7-061076A5EDE0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270F8-EDEA-482B-A8B8-3EAE627A849B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47ED6-6069-427A-8C83-0466AC388A72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156 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=110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: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𝐼𝑉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</a:rPr>
                        <m:t>60 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110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=0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.55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60 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110 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110</m:t>
                                  </m:r>
                                  <m:r>
                                    <a:rPr lang="en-US" altLang="en-US" b="0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60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𝑊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202 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9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𝑉</a:t>
                </a:r>
                <a:r>
                  <a:rPr lang="en-US" altLang="en-US" b="0" i="0" dirty="0" smtClean="0">
                    <a:latin typeface="Cambria Math"/>
                  </a:rPr>
                  <a:t>_𝑟𝑚𝑠</a:t>
                </a:r>
                <a:r>
                  <a:rPr lang="en-US" altLang="en-US" i="0" dirty="0" smtClean="0">
                    <a:latin typeface="Cambria Math"/>
                  </a:rPr>
                  <a:t>=(156 𝑉)/</a:t>
                </a:r>
                <a:r>
                  <a:rPr lang="en-US" altLang="en-US" b="0" i="0" dirty="0" smtClean="0">
                    <a:latin typeface="Cambria Math"/>
                  </a:rPr>
                  <a:t>√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2=110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𝐼</a:t>
                </a:r>
                <a:r>
                  <a:rPr lang="en-US" altLang="en-US" b="0" i="0" dirty="0" smtClean="0">
                    <a:latin typeface="Cambria Math"/>
                  </a:rPr>
                  <a:t>_𝑟𝑚𝑠</a:t>
                </a:r>
                <a:r>
                  <a:rPr lang="en-US" altLang="en-US" i="0" dirty="0" smtClean="0">
                    <a:latin typeface="Cambria Math"/>
                  </a:rPr>
                  <a:t>: 𝑃=𝐼𝑉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60 𝑊=𝐼(110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𝑉)  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𝐼_𝑟𝑚𝑠=0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.55 𝐴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𝑃=𝑉</a:t>
                </a:r>
                <a:r>
                  <a:rPr lang="en-US" altLang="en-US" b="0" i="0" dirty="0" smtClean="0">
                    <a:latin typeface="Cambria Math"/>
                  </a:rPr>
                  <a:t>^2/</a:t>
                </a:r>
                <a:r>
                  <a:rPr lang="en-US" altLang="en-US" i="0" dirty="0" smtClean="0">
                    <a:latin typeface="Cambria Math"/>
                  </a:rPr>
                  <a:t>𝑅 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60 𝑊=(110 𝑉)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^2/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  𝑅=(110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^2/(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60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𝑊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  202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DD36C6-FB3E-4704-B89D-ECE3F7952A4E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Wire resistance varies directly with L and inversely with A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you use an extension cord, use one with thick wires and short length to reduce resistance</a:t>
            </a:r>
          </a:p>
          <a:p>
            <a:pPr eaLnBrk="1" hangingPunct="1"/>
            <a:r>
              <a:rPr lang="en-US" altLang="en-US"/>
              <a:t>Remember small gauge means big wires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6644B-A26A-47CE-9F83-2E7F57A9BFE5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 OpenStax High School Physics</a:t>
            </a:r>
          </a:p>
          <a:p>
            <a:r>
              <a:rPr lang="en-US" dirty="0"/>
              <a:t>OpenStax College Physics 2e 20.6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581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</a:t>
            </a:r>
            <a:r>
              <a:rPr lang="en-US" baseline="0" dirty="0"/>
              <a:t> wires have higher R than thick wires</a:t>
            </a:r>
          </a:p>
          <a:p>
            <a:endParaRPr lang="en-US" baseline="0" dirty="0"/>
          </a:p>
          <a:p>
            <a:r>
              <a:rPr lang="en-US" baseline="0" dirty="0"/>
              <a:t>Heat can’t escape from coiled wires and they melt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67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502F6B-9F76-49C5-B45B-41876430E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14A6BE-1C51-40CF-8AEC-453A7B746C5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122330-6FAA-447F-9EB2-8C220E62F00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162C6-33D0-44B9-8794-1D32B88F69D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ircuit board&#10;&#10;Description automatically generated">
            <a:extLst>
              <a:ext uri="{FF2B5EF4-FFF2-40B4-BE49-F238E27FC236}">
                <a16:creationId xmlns:a16="http://schemas.microsoft.com/office/drawing/2014/main" id="{93AC27B8-E3BC-9744-1811-2A17382BC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16827-212E-AF8A-F864-E11F46D1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5D7B7-BB86-6F59-7846-9A14A5136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04C7-7110-FFE8-E027-31F7E5BE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7CD1-702E-79A5-359D-BC8EE90B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47CE-EE86-B81E-A6E5-B91CD3D0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ular frame with lines and dots&#10;&#10;Description automatically generated">
            <a:extLst>
              <a:ext uri="{FF2B5EF4-FFF2-40B4-BE49-F238E27FC236}">
                <a16:creationId xmlns:a16="http://schemas.microsoft.com/office/drawing/2014/main" id="{9575EDA5-5740-0161-697C-111C203A6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9" b="18625"/>
          <a:stretch/>
        </p:blipFill>
        <p:spPr>
          <a:xfrm>
            <a:off x="0" y="0"/>
            <a:ext cx="12192000" cy="1325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506C9-771C-48DF-E671-E0EFD3BD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E17BA-659C-FEB0-CBAA-E323685AB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AAE46-58FE-BE27-AA7A-BE19E99E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191A9-7E63-6C6B-96E9-9D45D42B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A00E-C3AF-F9E9-5FD2-EF13BF03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13BE0-AF5F-79E4-445E-CCAF03253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CED93-CD18-6F54-020E-230B17F88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8834-D8E9-6CD8-F6D7-D2A7CEF5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94F8-6677-7200-7706-25CE348D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D8A5-0BFA-B537-8E03-F822E37C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ular frame with lines and dots&#10;&#10;Description automatically generated">
            <a:extLst>
              <a:ext uri="{FF2B5EF4-FFF2-40B4-BE49-F238E27FC236}">
                <a16:creationId xmlns:a16="http://schemas.microsoft.com/office/drawing/2014/main" id="{DC10674A-F37C-E681-0B58-926A8CB45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9" b="18625"/>
          <a:stretch/>
        </p:blipFill>
        <p:spPr>
          <a:xfrm>
            <a:off x="0" y="0"/>
            <a:ext cx="12192000" cy="1325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D34D8-77D9-B05F-5291-AF2771C7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BF89-E4E3-7975-4DD9-959B2DAB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8E302-543E-0264-2CFE-23098EA2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8C28-4B23-5F30-7AAA-9313CB35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2174-EF49-9303-E765-585CD4AB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ircuit board&#10;&#10;Description automatically generated">
            <a:extLst>
              <a:ext uri="{FF2B5EF4-FFF2-40B4-BE49-F238E27FC236}">
                <a16:creationId xmlns:a16="http://schemas.microsoft.com/office/drawing/2014/main" id="{15DD38DA-9081-C28F-1D82-8B917A470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2D8B9-6D55-C395-5C19-3EC31563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699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CB625-1A11-B726-F613-775E4238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57701"/>
            <a:ext cx="10515600" cy="193675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D4618-E53A-1468-C97A-992BED39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FFA5-51FA-690E-DFF5-5821974B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CD54-6DCF-35E7-FA9A-DE2A84DB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ular frame with lines and dots&#10;&#10;Description automatically generated">
            <a:extLst>
              <a:ext uri="{FF2B5EF4-FFF2-40B4-BE49-F238E27FC236}">
                <a16:creationId xmlns:a16="http://schemas.microsoft.com/office/drawing/2014/main" id="{3109729A-A3E6-2DE1-6B8E-62A493D70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9" b="18625"/>
          <a:stretch/>
        </p:blipFill>
        <p:spPr>
          <a:xfrm>
            <a:off x="0" y="0"/>
            <a:ext cx="12192000" cy="1325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342A2-F96F-9AB9-F784-D2ABDE3C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5D3B-3DB3-80C8-A082-6CFF08A1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0"/>
            <a:ext cx="6019800" cy="51673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A1507-0F5D-9E45-0C82-8EBA259A7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0"/>
            <a:ext cx="6019800" cy="5167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A3A38-60BD-FF4D-8F29-A024C24A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4D0E0-EE4B-AFD4-7A9A-B9D16849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4B608-4193-B3B2-3EDC-2ABD9745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1EA8A-ACCA-EF60-FDF4-CE627100E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0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05AEC-B559-FB0D-1329-970BB70D3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49472"/>
            <a:ext cx="5997575" cy="4343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26301-6DAB-4011-B152-5BB99B601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0"/>
            <a:ext cx="6019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33C28-D9AE-6ECB-2DE3-1E1DB1E73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2"/>
            <a:ext cx="6019800" cy="4343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26516-67D0-CC16-794A-E507CA58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9A983-3442-B4DC-DCA1-6CBE13FD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160E2-771D-7BDE-8E6F-052F8362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rectangular frame with lines and dots&#10;&#10;Description automatically generated">
            <a:extLst>
              <a:ext uri="{FF2B5EF4-FFF2-40B4-BE49-F238E27FC236}">
                <a16:creationId xmlns:a16="http://schemas.microsoft.com/office/drawing/2014/main" id="{20B908DB-8620-7914-79AB-91ED913EC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9" b="18625"/>
          <a:stretch/>
        </p:blipFill>
        <p:spPr>
          <a:xfrm>
            <a:off x="0" y="0"/>
            <a:ext cx="12192000" cy="13255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CFFE951-C31C-6173-AC3E-01A36833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ular frame with lines and dots&#10;&#10;Description automatically generated">
            <a:extLst>
              <a:ext uri="{FF2B5EF4-FFF2-40B4-BE49-F238E27FC236}">
                <a16:creationId xmlns:a16="http://schemas.microsoft.com/office/drawing/2014/main" id="{8520A1D4-3510-E560-7AFD-CFBE6EF36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9" b="18625"/>
          <a:stretch/>
        </p:blipFill>
        <p:spPr>
          <a:xfrm>
            <a:off x="0" y="0"/>
            <a:ext cx="12192000" cy="1325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C5B4C-1F41-BAEC-5105-C2B68226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1BF5F-896F-FD84-9209-ABFC12E4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13B99-76C3-0E87-8601-2DF68E30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2A021-A456-5615-BCE5-9702A31D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2BC9C-6080-B595-C3BC-9D0728EB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62A36-36A2-6E30-AB77-DA92BBE4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AAB81-4916-5951-D595-EE963708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A333-B8A4-A962-B08A-1BE7D386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AEC1-D227-D9B7-6528-DE3109D0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8E1-7D5D-EF7E-20D4-B9B65BAB9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B9B2-4B26-9012-09A9-3832278C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BEAC5-76E6-D062-4F2C-BBEE441F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56850-BF82-3800-FC96-F34CB3F8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34D-F040-AD15-37BF-C57541BA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1F605-C7A8-E724-73E8-64FFC100C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466C0-B14B-D9F2-3805-F5826D0F6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EB95D-6E9E-9A4B-0ACC-E150511E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0AD7-E7B1-8080-B846-D937F778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138AB-C5FD-D797-327B-5781F88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6EC8D-66EB-9AD7-4AC5-5DD56C7D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68BA6-E04A-9156-1A21-3CC00232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2"/>
            <a:ext cx="12192000" cy="516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51299-68F0-154C-13AC-C5A06703C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2881-0F38-4A18-891E-1A77EF4A35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0A416-C531-48DE-F5ED-128842367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4A6F-E4C8-7DA4-6CE7-C1B02E49C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4E98-BF8A-46AF-8C12-0787B345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tax.org/details/books/physic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118E-32E8-0441-131E-2CD5EFE53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61310"/>
            <a:ext cx="3299927" cy="1107653"/>
          </a:xfrm>
        </p:spPr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7D906-D8CC-6075-2327-3BB89B12E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9191" y="5692095"/>
            <a:ext cx="2562809" cy="997954"/>
          </a:xfrm>
        </p:spPr>
        <p:txBody>
          <a:bodyPr/>
          <a:lstStyle/>
          <a:p>
            <a:r>
              <a:rPr lang="en-US" dirty="0"/>
              <a:t>Physics</a:t>
            </a:r>
          </a:p>
          <a:p>
            <a:r>
              <a:rPr lang="en-US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331878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  <a:endParaRPr lang="en-US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Resistors</a:t>
            </a:r>
          </a:p>
          <a:p>
            <a:pPr eaLnBrk="1" hangingPunct="1">
              <a:defRPr/>
            </a:pPr>
            <a:r>
              <a:rPr lang="en-US" dirty="0"/>
              <a:t>Device that offers resistance to flow of charges</a:t>
            </a:r>
          </a:p>
          <a:p>
            <a:pPr eaLnBrk="1" hangingPunct="1">
              <a:defRPr/>
            </a:pPr>
            <a:r>
              <a:rPr lang="en-US" dirty="0"/>
              <a:t>Copper wire has very little resistance</a:t>
            </a:r>
          </a:p>
          <a:p>
            <a:pPr eaLnBrk="1" hangingPunct="1">
              <a:defRPr/>
            </a:pPr>
            <a:r>
              <a:rPr lang="en-US" dirty="0"/>
              <a:t>Symbols used for</a:t>
            </a:r>
          </a:p>
          <a:p>
            <a:pPr lvl="1" eaLnBrk="1" hangingPunct="1">
              <a:defRPr/>
            </a:pPr>
            <a:r>
              <a:rPr lang="en-US" dirty="0"/>
              <a:t>Resistor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Wire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396643"/>
            <a:ext cx="5080000" cy="2933395"/>
          </a:xfrm>
          <a:ln>
            <a:solidFill>
              <a:schemeClr val="bg1"/>
            </a:solidFill>
          </a:ln>
        </p:spPr>
      </p:pic>
      <p:pic>
        <p:nvPicPr>
          <p:cNvPr id="23556" name="Picture 4" descr="ILW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21216" r="68115"/>
          <a:stretch>
            <a:fillRect/>
          </a:stretch>
        </p:blipFill>
        <p:spPr bwMode="auto">
          <a:xfrm>
            <a:off x="3759200" y="3794760"/>
            <a:ext cx="11176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9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Our speakers use 200 mA of current at maximum volume.  The voltage is 12V.  The current is used to produce a magnet which is used to move the speaker cone.  Find the resistance of the electromagnet.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i="1" dirty="0"/>
                  <a:t>R</a:t>
                </a:r>
                <a:r>
                  <a:rPr lang="en-US" dirty="0"/>
                  <a:t> = 60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61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08-01 Homework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Hopefully these circuit problems won’t have you running around in circles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21.1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OpenStax High School Physics 19.2</a:t>
            </a:r>
          </a:p>
        </p:txBody>
      </p:sp>
    </p:spTree>
    <p:extLst>
      <p:ext uri="{BB962C8B-B14F-4D97-AF65-F5344CB8AC3E}">
        <p14:creationId xmlns:p14="http://schemas.microsoft.com/office/powerpoint/2010/main" val="16759990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85A0-8CF7-36CB-0D62-C478A2AC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Series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01B0-A597-A06F-E402-67F5A34BB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equivalent resistance in series.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current, voltage, or resistance of a circuit in series.</a:t>
            </a:r>
          </a:p>
        </p:txBody>
      </p:sp>
    </p:spTree>
    <p:extLst>
      <p:ext uri="{BB962C8B-B14F-4D97-AF65-F5344CB8AC3E}">
        <p14:creationId xmlns:p14="http://schemas.microsoft.com/office/powerpoint/2010/main" val="387226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8653-4736-8E20-92D4-541B4A54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Series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2A36-DCAD-C95A-30CD-FB7C8048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Electric circuit</a:t>
            </a:r>
          </a:p>
          <a:p>
            <a:r>
              <a:rPr lang="en-US" dirty="0"/>
              <a:t>Must be a complete loop</a:t>
            </a:r>
          </a:p>
          <a:p>
            <a:r>
              <a:rPr lang="en-US" dirty="0"/>
              <a:t>The electric potential at battery is high</a:t>
            </a:r>
          </a:p>
          <a:p>
            <a:r>
              <a:rPr lang="en-US" dirty="0"/>
              <a:t>The electric charges flow (current) down to the low potential</a:t>
            </a:r>
          </a:p>
          <a:p>
            <a:r>
              <a:rPr lang="en-US" dirty="0"/>
              <a:t>Along the way, the electric potential energy is used by the devices on the circuit</a:t>
            </a:r>
          </a:p>
          <a:p>
            <a:r>
              <a:rPr lang="en-US" dirty="0"/>
              <a:t>When the charges reach the low potential, there is no potential left. It has all been used.</a:t>
            </a:r>
          </a:p>
          <a:p>
            <a:r>
              <a:rPr lang="en-US" dirty="0"/>
              <a:t>Without a complete loop, there is no low potential for the charges to be attracted to</a:t>
            </a:r>
          </a:p>
        </p:txBody>
      </p:sp>
    </p:spTree>
    <p:extLst>
      <p:ext uri="{BB962C8B-B14F-4D97-AF65-F5344CB8AC3E}">
        <p14:creationId xmlns:p14="http://schemas.microsoft.com/office/powerpoint/2010/main" val="25398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C6DD3-B6B6-E3D2-3760-DD75B8BC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Series Circuits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73B8F-158B-9B62-42C1-F68B4A7B2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074" y="1325560"/>
            <a:ext cx="4178726" cy="5167311"/>
          </a:xfrm>
        </p:spPr>
        <p:txBody>
          <a:bodyPr/>
          <a:lstStyle/>
          <a:p>
            <a:r>
              <a:rPr lang="en-US" dirty="0"/>
              <a:t>Battery: Long side is positive, short side is negative</a:t>
            </a:r>
          </a:p>
          <a:p>
            <a:r>
              <a:rPr lang="en-US" dirty="0"/>
              <a:t>Provides the potential to make the current flow</a:t>
            </a:r>
          </a:p>
          <a:p>
            <a:r>
              <a:rPr lang="en-US" dirty="0"/>
              <a:t>Current flows from positive side to negative side</a:t>
            </a:r>
          </a:p>
          <a:p>
            <a:r>
              <a:rPr lang="en-US" dirty="0"/>
              <a:t>Resistor: Uses the potential to do work</a:t>
            </a:r>
          </a:p>
        </p:txBody>
      </p:sp>
      <p:pic>
        <p:nvPicPr>
          <p:cNvPr id="10" name="Google Shape;162;p24" descr="The left circuit diagram shows three resistors and a battery connected in series. The right circuit diagram shows one resistor that is equivalent to the combination of the three resistors shown on the left.">
            <a:extLst>
              <a:ext uri="{FF2B5EF4-FFF2-40B4-BE49-F238E27FC236}">
                <a16:creationId xmlns:a16="http://schemas.microsoft.com/office/drawing/2014/main" id="{D810975A-ECEC-30C8-F433-2755FB87EDF2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 l="46751" r="10705"/>
          <a:stretch/>
        </p:blipFill>
        <p:spPr>
          <a:xfrm>
            <a:off x="7016537" y="1655757"/>
            <a:ext cx="4178725" cy="450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2;p24" descr="The left circuit diagram shows three resistors and a battery connected in series. The right circuit diagram shows one resistor that is equivalent to the combination of the three resistors shown on the left.">
            <a:extLst>
              <a:ext uri="{FF2B5EF4-FFF2-40B4-BE49-F238E27FC236}">
                <a16:creationId xmlns:a16="http://schemas.microsoft.com/office/drawing/2014/main" id="{02E63554-7C7E-DE5D-DA1F-5E434686506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46751" t="35252" r="36736" b="35337"/>
          <a:stretch/>
        </p:blipFill>
        <p:spPr>
          <a:xfrm>
            <a:off x="185791" y="1325560"/>
            <a:ext cx="162189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2;p24" descr="The left circuit diagram shows three resistors and a battery connected in series. The right circuit diagram shows one resistor that is equivalent to the combination of the three resistors shown on the left.">
            <a:extLst>
              <a:ext uri="{FF2B5EF4-FFF2-40B4-BE49-F238E27FC236}">
                <a16:creationId xmlns:a16="http://schemas.microsoft.com/office/drawing/2014/main" id="{2BBD5DB8-F216-7D88-EEF8-68777594AE4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84222" t="34956" r="10593" b="38704"/>
          <a:stretch/>
        </p:blipFill>
        <p:spPr>
          <a:xfrm>
            <a:off x="996737" y="4975557"/>
            <a:ext cx="509337" cy="1187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9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8-02 Series Circuits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Series Wiring</a:t>
            </a:r>
          </a:p>
          <a:p>
            <a:pPr eaLnBrk="1" hangingPunct="1">
              <a:defRPr/>
            </a:pPr>
            <a:r>
              <a:rPr lang="en-US" dirty="0"/>
              <a:t>More than one device on circuit</a:t>
            </a:r>
          </a:p>
          <a:p>
            <a:pPr eaLnBrk="1" hangingPunct="1">
              <a:defRPr/>
            </a:pPr>
            <a:r>
              <a:rPr lang="en-US" dirty="0"/>
              <a:t>Same current through each device</a:t>
            </a:r>
          </a:p>
          <a:p>
            <a:pPr eaLnBrk="1" hangingPunct="1">
              <a:defRPr/>
            </a:pPr>
            <a:r>
              <a:rPr lang="en-US" dirty="0"/>
              <a:t>Break in device means no current</a:t>
            </a:r>
          </a:p>
          <a:p>
            <a:pPr eaLnBrk="1" hangingPunct="1">
              <a:defRPr/>
            </a:pPr>
            <a:r>
              <a:rPr lang="en-US" dirty="0"/>
              <a:t>Form one “loop”</a:t>
            </a:r>
          </a:p>
          <a:p>
            <a:pPr eaLnBrk="1" hangingPunct="1">
              <a:defRPr/>
            </a:pPr>
            <a:r>
              <a:rPr lang="en-US" dirty="0"/>
              <a:t>The resisters divide the voltage between them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16651" y="2720340"/>
            <a:ext cx="5956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8-02 Series Circuits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divide among resistors</a:t>
            </a:r>
          </a:p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= </a:t>
            </a:r>
            <a:r>
              <a:rPr lang="en-US" sz="3733" i="1" dirty="0"/>
              <a:t>V</a:t>
            </a:r>
            <a:r>
              <a:rPr lang="en-US" sz="3733" baseline="-25000" dirty="0"/>
              <a:t>1</a:t>
            </a:r>
            <a:r>
              <a:rPr lang="en-US" sz="3733" dirty="0"/>
              <a:t> + </a:t>
            </a:r>
            <a:r>
              <a:rPr lang="en-US" sz="3733" i="1" dirty="0"/>
              <a:t>V</a:t>
            </a:r>
            <a:r>
              <a:rPr lang="en-US" sz="3733" baseline="-25000" dirty="0"/>
              <a:t>2</a:t>
            </a:r>
            <a:r>
              <a:rPr lang="en-US" sz="3733" dirty="0"/>
              <a:t> + </a:t>
            </a:r>
            <a:r>
              <a:rPr lang="en-US" sz="3733" i="1" dirty="0"/>
              <a:t>V</a:t>
            </a:r>
            <a:r>
              <a:rPr lang="en-US" sz="3733" baseline="-25000" dirty="0"/>
              <a:t>3</a:t>
            </a:r>
            <a:endParaRPr lang="en-US" sz="3733" dirty="0"/>
          </a:p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= </a:t>
            </a:r>
            <a:r>
              <a:rPr lang="en-US" sz="3733" i="1" dirty="0"/>
              <a:t>IR</a:t>
            </a:r>
          </a:p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= </a:t>
            </a:r>
            <a:r>
              <a:rPr lang="en-US" sz="3733" i="1" dirty="0"/>
              <a:t>IR</a:t>
            </a:r>
            <a:r>
              <a:rPr lang="en-US" sz="3733" baseline="-25000" dirty="0"/>
              <a:t>1</a:t>
            </a:r>
            <a:r>
              <a:rPr lang="en-US" sz="3733" dirty="0"/>
              <a:t> + </a:t>
            </a:r>
            <a:r>
              <a:rPr lang="en-US" sz="3733" i="1" dirty="0"/>
              <a:t>IR</a:t>
            </a:r>
            <a:r>
              <a:rPr lang="en-US" sz="3733" baseline="-25000" dirty="0"/>
              <a:t>2</a:t>
            </a:r>
            <a:r>
              <a:rPr lang="en-US" sz="3733" dirty="0"/>
              <a:t> + </a:t>
            </a:r>
            <a:r>
              <a:rPr lang="en-US" sz="3733" i="1" dirty="0"/>
              <a:t>IR</a:t>
            </a:r>
            <a:r>
              <a:rPr lang="en-US" sz="3733" baseline="-25000" dirty="0"/>
              <a:t>3</a:t>
            </a:r>
            <a:endParaRPr lang="en-US" sz="3733" dirty="0"/>
          </a:p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= </a:t>
            </a:r>
            <a:r>
              <a:rPr lang="en-US" sz="3733" i="1" dirty="0"/>
              <a:t>I</a:t>
            </a:r>
            <a:r>
              <a:rPr lang="en-US" sz="3733" dirty="0"/>
              <a:t>(</a:t>
            </a:r>
            <a:r>
              <a:rPr lang="en-US" sz="3733" i="1" dirty="0"/>
              <a:t>R</a:t>
            </a:r>
            <a:r>
              <a:rPr lang="en-US" sz="3733" baseline="-25000" dirty="0"/>
              <a:t>1</a:t>
            </a:r>
            <a:r>
              <a:rPr lang="en-US" sz="3733" dirty="0"/>
              <a:t> + </a:t>
            </a:r>
            <a:r>
              <a:rPr lang="en-US" sz="3733" i="1" dirty="0"/>
              <a:t>R</a:t>
            </a:r>
            <a:r>
              <a:rPr lang="en-US" sz="3733" baseline="-25000" dirty="0"/>
              <a:t>2 </a:t>
            </a:r>
            <a:r>
              <a:rPr lang="en-US" sz="3733" dirty="0"/>
              <a:t>+</a:t>
            </a:r>
            <a:r>
              <a:rPr lang="en-US" sz="3733" i="1" dirty="0"/>
              <a:t>R</a:t>
            </a:r>
            <a:r>
              <a:rPr lang="en-US" sz="3733" baseline="-25000" dirty="0"/>
              <a:t>3</a:t>
            </a:r>
            <a:r>
              <a:rPr lang="en-US" sz="3733" dirty="0"/>
              <a:t>)</a:t>
            </a:r>
          </a:p>
          <a:p>
            <a:pPr eaLnBrk="1" hangingPunct="1">
              <a:defRPr/>
            </a:pPr>
            <a:r>
              <a:rPr lang="en-US" sz="3733" i="1" dirty="0"/>
              <a:t>V</a:t>
            </a:r>
            <a:r>
              <a:rPr lang="en-US" sz="3733" dirty="0"/>
              <a:t> = </a:t>
            </a:r>
            <a:r>
              <a:rPr lang="en-US" sz="3733" i="1" dirty="0"/>
              <a:t>IR</a:t>
            </a:r>
            <a:r>
              <a:rPr lang="en-US" sz="3733" i="1" baseline="-25000" dirty="0"/>
              <a:t>S</a:t>
            </a:r>
          </a:p>
          <a:p>
            <a:pPr eaLnBrk="1" hangingPunct="1">
              <a:defRPr/>
            </a:pPr>
            <a:endParaRPr lang="en-US" sz="3733" baseline="-25000" dirty="0"/>
          </a:p>
          <a:p>
            <a:pPr eaLnBrk="1" hangingPunct="1">
              <a:defRPr/>
            </a:pPr>
            <a:r>
              <a:rPr lang="en-US" sz="3733" i="1" dirty="0"/>
              <a:t>R</a:t>
            </a:r>
            <a:r>
              <a:rPr lang="en-US" sz="3733" i="1" baseline="-25000" dirty="0"/>
              <a:t>S</a:t>
            </a:r>
            <a:r>
              <a:rPr lang="en-US" sz="3733" dirty="0"/>
              <a:t> = </a:t>
            </a:r>
            <a:r>
              <a:rPr lang="en-US" sz="3733" i="1" dirty="0"/>
              <a:t>R</a:t>
            </a:r>
            <a:r>
              <a:rPr lang="en-US" sz="3733" baseline="-25000" dirty="0"/>
              <a:t>1</a:t>
            </a:r>
            <a:r>
              <a:rPr lang="en-US" sz="3733" dirty="0"/>
              <a:t> + </a:t>
            </a:r>
            <a:r>
              <a:rPr lang="en-US" sz="3733" i="1" dirty="0"/>
              <a:t>R</a:t>
            </a:r>
            <a:r>
              <a:rPr lang="en-US" sz="3733" baseline="-25000" dirty="0"/>
              <a:t>2</a:t>
            </a:r>
            <a:r>
              <a:rPr lang="en-US" sz="3733" dirty="0"/>
              <a:t> + </a:t>
            </a:r>
            <a:r>
              <a:rPr lang="en-US" sz="3733" i="1" dirty="0"/>
              <a:t>R</a:t>
            </a:r>
            <a:r>
              <a:rPr lang="en-US" sz="3733" baseline="-25000" dirty="0"/>
              <a:t>3</a:t>
            </a:r>
            <a:r>
              <a:rPr lang="en-US" sz="3733" dirty="0"/>
              <a:t> + …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03391" y="2633791"/>
            <a:ext cx="6797332" cy="2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8-02 Series Circuits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5.17 k</a:t>
            </a:r>
            <a:r>
              <a:rPr lang="en-US" dirty="0">
                <a:sym typeface="Symbol" pitchFamily="18" charset="2"/>
              </a:rPr>
              <a:t> resistor and a 10.09 k resistor are connected in series.  What is the equivalent resistance?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15.26 k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20341" r="18220" b="16276"/>
          <a:stretch/>
        </p:blipFill>
        <p:spPr>
          <a:xfrm>
            <a:off x="9481271" y="4226265"/>
            <a:ext cx="2493499" cy="1525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24206" r="15965" b="12412"/>
          <a:stretch/>
        </p:blipFill>
        <p:spPr>
          <a:xfrm>
            <a:off x="9481271" y="2311401"/>
            <a:ext cx="2245005" cy="15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8-02 Series Circuits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Bathroom vanity lights are occasionally wired in series.  </a:t>
            </a:r>
            <a:r>
              <a:rPr lang="en-US" i="1" dirty="0"/>
              <a:t>V</a:t>
            </a:r>
            <a:r>
              <a:rPr lang="en-US" dirty="0"/>
              <a:t> = 120 V and you install 3 bulbs with </a:t>
            </a:r>
            <a:r>
              <a:rPr lang="en-US" i="1" dirty="0"/>
              <a:t>R</a:t>
            </a:r>
            <a:r>
              <a:rPr lang="en-US" dirty="0"/>
              <a:t> = 8</a:t>
            </a:r>
            <a:r>
              <a:rPr lang="en-US" dirty="0">
                <a:sym typeface="Symbol" pitchFamily="18" charset="2"/>
              </a:rPr>
              <a:t> and 1 bulb with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= 12.  What is the current and voltage of each bulb?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i="1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= 3.33 A</a:t>
            </a:r>
          </a:p>
          <a:p>
            <a:pPr eaLnBrk="1" hangingPunct="1">
              <a:defRPr/>
            </a:pPr>
            <a:r>
              <a:rPr lang="en-US" i="1" dirty="0">
                <a:sym typeface="Symbol" pitchFamily="18" charset="2"/>
              </a:rPr>
              <a:t>V</a:t>
            </a:r>
            <a:r>
              <a:rPr lang="en-US" dirty="0">
                <a:sym typeface="Symbol" pitchFamily="18" charset="2"/>
              </a:rPr>
              <a:t> = 26.7 V, 40 V</a:t>
            </a:r>
          </a:p>
        </p:txBody>
      </p:sp>
      <p:pic>
        <p:nvPicPr>
          <p:cNvPr id="47108" name="Picture 4" descr="med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68" y="4171949"/>
            <a:ext cx="4775200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67" dirty="0"/>
              <a:t>This Slideshow was developed to accompany the textbook</a:t>
            </a:r>
          </a:p>
          <a:p>
            <a:pPr lvl="1"/>
            <a:r>
              <a:rPr lang="en-US" sz="2667" i="1" dirty="0"/>
              <a:t>OpenStax High School Physics</a:t>
            </a:r>
          </a:p>
          <a:p>
            <a:pPr lvl="2"/>
            <a:r>
              <a:rPr lang="en-US" sz="2667" i="1" dirty="0"/>
              <a:t>Available for free at </a:t>
            </a:r>
            <a:r>
              <a:rPr lang="en-US" sz="2667" i="1" dirty="0">
                <a:hlinkClick r:id="rId4"/>
              </a:rPr>
              <a:t>https://openstax.org/details/books/physics</a:t>
            </a:r>
            <a:endParaRPr lang="en-US" i="1" dirty="0"/>
          </a:p>
          <a:p>
            <a:pPr lvl="2"/>
            <a:r>
              <a:rPr lang="en-US" sz="2667" i="1" dirty="0"/>
              <a:t>By Paul Peter </a:t>
            </a:r>
            <a:r>
              <a:rPr lang="en-US" sz="2667" i="1" dirty="0" err="1"/>
              <a:t>Urone</a:t>
            </a:r>
            <a:r>
              <a:rPr lang="en-US" sz="2667" i="1" dirty="0"/>
              <a:t> and Roger Hinrichs</a:t>
            </a:r>
          </a:p>
          <a:p>
            <a:pPr lvl="2"/>
            <a:r>
              <a:rPr lang="en-US" sz="2667" i="1" dirty="0"/>
              <a:t>2020 edition</a:t>
            </a:r>
          </a:p>
          <a:p>
            <a:r>
              <a:rPr lang="en-US" sz="2667" dirty="0"/>
              <a:t>Some examples and diagrams are taken from the </a:t>
            </a:r>
            <a:r>
              <a:rPr lang="en-US" sz="2667" i="1" dirty="0"/>
              <a:t>OpenStax College Physics, Physics, </a:t>
            </a:r>
            <a:r>
              <a:rPr lang="en-US" sz="2667" dirty="0"/>
              <a:t>and </a:t>
            </a:r>
            <a:r>
              <a:rPr lang="en-US" sz="2667" i="1" dirty="0" err="1"/>
              <a:t>Cutnell</a:t>
            </a:r>
            <a:r>
              <a:rPr lang="en-US" sz="2667" i="1" dirty="0"/>
              <a:t> &amp; Johnson Physics</a:t>
            </a:r>
            <a:r>
              <a:rPr lang="en-US" sz="2667" dirty="0"/>
              <a:t> 6</a:t>
            </a:r>
            <a:r>
              <a:rPr lang="en-US" sz="2667" baseline="30000" dirty="0"/>
              <a:t>th</a:t>
            </a:r>
            <a:r>
              <a:rPr lang="en-US" sz="2667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82693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E0DA-2B4D-8EB0-0D3C-5A7FC6B5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03CBAA8-F968-1314-2F68-8EF41EACC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08-02 Homework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4319978-2F93-61DA-135C-BA587FE89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This is series-</a:t>
            </a:r>
            <a:r>
              <a:rPr lang="en-US" dirty="0" err="1"/>
              <a:t>ous</a:t>
            </a:r>
            <a:r>
              <a:rPr lang="en-US" dirty="0"/>
              <a:t> practice.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21.1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OpenStax High School Physics 19.3</a:t>
            </a:r>
          </a:p>
        </p:txBody>
      </p:sp>
    </p:spTree>
    <p:extLst>
      <p:ext uri="{BB962C8B-B14F-4D97-AF65-F5344CB8AC3E}">
        <p14:creationId xmlns:p14="http://schemas.microsoft.com/office/powerpoint/2010/main" val="15536292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8A2E-6F3B-EABB-7AD2-78542144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Parallel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2945-CF19-FEB3-6B85-0194D0452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equivalent resistance for resistors in parallel.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current, voltage, or resistance for circuits in parallel.</a:t>
            </a:r>
          </a:p>
        </p:txBody>
      </p:sp>
    </p:spTree>
    <p:extLst>
      <p:ext uri="{BB962C8B-B14F-4D97-AF65-F5344CB8AC3E}">
        <p14:creationId xmlns:p14="http://schemas.microsoft.com/office/powerpoint/2010/main" val="208657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8-03 Parallel Circuits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Parallel Wiring</a:t>
            </a:r>
          </a:p>
          <a:p>
            <a:pPr>
              <a:defRPr/>
            </a:pPr>
            <a:r>
              <a:rPr lang="en-US" dirty="0"/>
              <a:t>Same voltage across several devices</a:t>
            </a:r>
          </a:p>
          <a:p>
            <a:pPr>
              <a:defRPr/>
            </a:pPr>
            <a:r>
              <a:rPr lang="en-US" dirty="0"/>
              <a:t>Typical house wiring</a:t>
            </a:r>
          </a:p>
          <a:p>
            <a:pPr>
              <a:defRPr/>
            </a:pPr>
            <a:r>
              <a:rPr lang="en-US" dirty="0"/>
              <a:t>Break in device has no effect on current</a:t>
            </a:r>
          </a:p>
          <a:p>
            <a:pPr>
              <a:defRPr/>
            </a:pPr>
            <a:r>
              <a:rPr lang="en-US" dirty="0"/>
              <a:t>Resistors divide current</a:t>
            </a:r>
          </a:p>
          <a:p>
            <a:endParaRPr lang="en-US" dirty="0"/>
          </a:p>
        </p:txBody>
      </p:sp>
      <p:pic>
        <p:nvPicPr>
          <p:cNvPr id="9" name="Picture 4" descr="F2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0"/>
          <a:stretch/>
        </p:blipFill>
        <p:spPr>
          <a:xfrm>
            <a:off x="7416799" y="0"/>
            <a:ext cx="437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8-03 Parallel Circuits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Derivation</a:t>
            </a:r>
          </a:p>
          <a:p>
            <a:pPr eaLnBrk="1" hangingPunct="1">
              <a:defRPr/>
            </a:pPr>
            <a:r>
              <a:rPr lang="en-US" dirty="0"/>
              <a:t>Each branch draws current as if the other wasn’t there</a:t>
            </a:r>
          </a:p>
          <a:p>
            <a:pPr eaLnBrk="1" hangingPunct="1">
              <a:defRPr/>
            </a:pPr>
            <a:r>
              <a:rPr lang="en-US" dirty="0"/>
              <a:t>Each branch draws less current than the power supply gives</a:t>
            </a:r>
          </a:p>
          <a:p>
            <a:pPr eaLnBrk="1" hangingPunct="1">
              <a:defRPr/>
            </a:pP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dirty="0"/>
              <a:t> / </a:t>
            </a:r>
            <a:r>
              <a:rPr lang="en-US" i="1" dirty="0"/>
              <a:t>I</a:t>
            </a:r>
          </a:p>
          <a:p>
            <a:pPr eaLnBrk="1" hangingPunct="1">
              <a:defRPr/>
            </a:pPr>
            <a:r>
              <a:rPr lang="en-US" dirty="0"/>
              <a:t>Overall circuit: Large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Small </a:t>
            </a:r>
            <a:r>
              <a:rPr lang="en-US" i="1" dirty="0">
                <a:sym typeface="Wingdings" pitchFamily="2" charset="2"/>
              </a:rPr>
              <a:t>R</a:t>
            </a:r>
          </a:p>
          <a:p>
            <a:pPr lvl="1" eaLnBrk="1" hangingPunct="1">
              <a:defRPr/>
            </a:pPr>
            <a:r>
              <a:rPr lang="en-US" dirty="0"/>
              <a:t>Smaller resistance than either branch</a:t>
            </a:r>
          </a:p>
        </p:txBody>
      </p:sp>
      <p:pic>
        <p:nvPicPr>
          <p:cNvPr id="2" name="Google Shape;205;p32" descr="On the left is a circuit diagram with three resistors connected in parallel. On the right is a circuit diagram with only one resistor that has equivalent resistance to the three resistors shown on the left.">
            <a:extLst>
              <a:ext uri="{FF2B5EF4-FFF2-40B4-BE49-F238E27FC236}">
                <a16:creationId xmlns:a16="http://schemas.microsoft.com/office/drawing/2014/main" id="{9F3ABEDC-4C1B-0D24-EB6F-2971FF0EC33C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 t="-8298" b="-14080"/>
          <a:stretch/>
        </p:blipFill>
        <p:spPr>
          <a:xfrm>
            <a:off x="1278480" y="4347412"/>
            <a:ext cx="10063288" cy="2145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6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8-03 Parallel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Object 2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930401" y="1558290"/>
                <a:ext cx="2764367" cy="8458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251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930401" y="1558290"/>
                <a:ext cx="2764367" cy="845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Object 4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1930401" y="3429000"/>
                <a:ext cx="3454400" cy="14687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8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1930401" y="3429000"/>
                <a:ext cx="3454400" cy="1468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Object 5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0" y="4979133"/>
                <a:ext cx="8128000" cy="15683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50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0" y="4979133"/>
                <a:ext cx="8128000" cy="1568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Object 3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7721600" y="2171700"/>
                <a:ext cx="1828800" cy="15944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6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7721600" y="2171700"/>
                <a:ext cx="1828800" cy="1594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876800" y="1981200"/>
            <a:ext cx="27432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181600" y="2895600"/>
            <a:ext cx="2743200" cy="914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251200" y="4353017"/>
            <a:ext cx="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87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10248" grpId="0" build="p"/>
      <p:bldP spid="10250" grpId="0" build="p"/>
      <p:bldP spid="10246" grpId="0" build="p"/>
      <p:bldP spid="10252" grpId="0" animBg="1"/>
      <p:bldP spid="10253" grpId="0" animBg="1"/>
      <p:bldP spid="102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8-03 Parallel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  <a:latin typeface="Cambria Math"/>
                  </a:rPr>
                  <a:t>Paralle</a:t>
                </a:r>
                <a:r>
                  <a:rPr lang="en-US" dirty="0">
                    <a:solidFill>
                      <a:srgbClr val="00B0F0"/>
                    </a:solidFill>
                    <a:latin typeface="Cambria Math"/>
                  </a:rPr>
                  <a:t>l Resistors</a:t>
                </a:r>
                <a:endParaRPr lang="en-US" b="0" dirty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7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sz="7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7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7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7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7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7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7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7200" i="1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20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8-03 Parallel Circuits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5563"/>
            <a:ext cx="9753600" cy="5532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A 1004 </a:t>
            </a:r>
            <a:r>
              <a:rPr lang="en-US" dirty="0">
                <a:sym typeface="Symbol" pitchFamily="18" charset="2"/>
              </a:rPr>
              <a:t> resistor and a 101  resistor are connected in parallel.  What is the equivalent resistance?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91.8 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If they were connected to a 3 V battery, how much total current would the battery supply?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32.7 mA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How much current through each resistor?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3.0 mA and 29.7 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1639" r="15409" b="14013"/>
          <a:stretch/>
        </p:blipFill>
        <p:spPr>
          <a:xfrm>
            <a:off x="9753601" y="3222839"/>
            <a:ext cx="2308193" cy="1420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17884" r="19304" b="17767"/>
          <a:stretch/>
        </p:blipFill>
        <p:spPr>
          <a:xfrm>
            <a:off x="9753601" y="1701800"/>
            <a:ext cx="2260847" cy="14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147-0D7A-A686-52EA-6E5AD09B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6AE8DF-622D-84CD-492C-B174F1DAF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08-03 Homework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396062E-6A75-5292-08A2-1471A41BB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These problems parallel the lesson.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21.1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OpenStax High School Physics 19.3</a:t>
            </a:r>
          </a:p>
        </p:txBody>
      </p:sp>
    </p:spTree>
    <p:extLst>
      <p:ext uri="{BB962C8B-B14F-4D97-AF65-F5344CB8AC3E}">
        <p14:creationId xmlns:p14="http://schemas.microsoft.com/office/powerpoint/2010/main" val="42410850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3B4D0-17DB-CF9F-6DC7-0FCDFB79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3E37A8-B8B5-B90E-6E6E-5EC0B0954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equivalent resistance for circuits a combination of parallel and series.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current or voltage over various parts of the circuit.</a:t>
            </a:r>
          </a:p>
        </p:txBody>
      </p:sp>
    </p:spTree>
    <p:extLst>
      <p:ext uri="{BB962C8B-B14F-4D97-AF65-F5344CB8AC3E}">
        <p14:creationId xmlns:p14="http://schemas.microsoft.com/office/powerpoint/2010/main" val="154429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8-04 Circuits in Parallel and Series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Circuits Wired Partially in Series and Partially in Parallel</a:t>
            </a:r>
          </a:p>
          <a:p>
            <a:pPr eaLnBrk="1" hangingPunct="1">
              <a:defRPr/>
            </a:pPr>
            <a:r>
              <a:rPr lang="en-US" dirty="0"/>
              <a:t>Simplify any series portions of each branch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Simplify the parallel circuitry of the branches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necessary, simplify any remaining series</a:t>
            </a:r>
          </a:p>
        </p:txBody>
      </p:sp>
    </p:spTree>
    <p:extLst>
      <p:ext uri="{BB962C8B-B14F-4D97-AF65-F5344CB8AC3E}">
        <p14:creationId xmlns:p14="http://schemas.microsoft.com/office/powerpoint/2010/main" val="17061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6855-F15B-E6D3-B995-F0610E6F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Ohm’s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BE3C4-A79E-7311-C744-19C376935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the relationship between electric potential, current, and resistance.</a:t>
            </a:r>
          </a:p>
        </p:txBody>
      </p:sp>
    </p:spTree>
    <p:extLst>
      <p:ext uri="{BB962C8B-B14F-4D97-AF65-F5344CB8AC3E}">
        <p14:creationId xmlns:p14="http://schemas.microsoft.com/office/powerpoint/2010/main" val="325545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BDF0-5A1C-67A4-D047-E484E528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5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388D7568-C199-907F-5539-32E115131BBD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 l="5611" r="18401" b="76154"/>
          <a:stretch/>
        </p:blipFill>
        <p:spPr>
          <a:xfrm>
            <a:off x="436372" y="1325563"/>
            <a:ext cx="4379455" cy="210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EC9D904A-AFB3-0CF2-1542-DE61C867C18E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2122" t="30188" r="23384" b="48944"/>
          <a:stretch/>
        </p:blipFill>
        <p:spPr>
          <a:xfrm>
            <a:off x="0" y="3749200"/>
            <a:ext cx="4566075" cy="18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DD1D4D6E-C36A-652C-C9C6-D46DC83670BC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1383" t="57732" r="21166" b="24147"/>
          <a:stretch/>
        </p:blipFill>
        <p:spPr>
          <a:xfrm>
            <a:off x="6819900" y="1564371"/>
            <a:ext cx="4704038" cy="162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89E82D86-DB91-C7FF-16E2-A51156EA7D4E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894" t="81169" r="50878"/>
          <a:stretch/>
        </p:blipFill>
        <p:spPr>
          <a:xfrm>
            <a:off x="5676061" y="3860798"/>
            <a:ext cx="3020506" cy="173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C78260F5-F3B2-D277-2E0A-DF1C0BF60A70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59408" t="80927" r="-2492"/>
          <a:stretch/>
        </p:blipFill>
        <p:spPr>
          <a:xfrm>
            <a:off x="8796979" y="3825198"/>
            <a:ext cx="2733702" cy="185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 the equivalent resistance and the total current of the following circuit.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8-04 Circuits in Parallel and Series</a:t>
            </a:r>
          </a:p>
        </p:txBody>
      </p:sp>
      <p:grpSp>
        <p:nvGrpSpPr>
          <p:cNvPr id="60420" name="Group 186"/>
          <p:cNvGrpSpPr>
            <a:grpSpLocks/>
          </p:cNvGrpSpPr>
          <p:nvPr/>
        </p:nvGrpSpPr>
        <p:grpSpPr bwMode="auto">
          <a:xfrm flipH="1">
            <a:off x="849841" y="6964609"/>
            <a:ext cx="10058400" cy="4191000"/>
            <a:chOff x="576" y="1680"/>
            <a:chExt cx="4752" cy="2640"/>
          </a:xfrm>
        </p:grpSpPr>
        <p:grpSp>
          <p:nvGrpSpPr>
            <p:cNvPr id="60421" name="Group T30"/>
            <p:cNvGrpSpPr>
              <a:grpSpLocks/>
            </p:cNvGrpSpPr>
            <p:nvPr/>
          </p:nvGrpSpPr>
          <p:grpSpPr bwMode="auto">
            <a:xfrm>
              <a:off x="2069" y="1698"/>
              <a:ext cx="1261" cy="720"/>
              <a:chOff x="494" y="130"/>
              <a:chExt cx="65" cy="39"/>
            </a:xfrm>
          </p:grpSpPr>
          <p:grpSp>
            <p:nvGrpSpPr>
              <p:cNvPr id="60499" name="Group 97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503" name="Line 98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5" name="Line 100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6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7" name="Line 102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09" name="Line 104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510" name="Line 105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500" name="Line 106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501" name="Line 107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502" name="Rectangle 108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60422" name="Group T30"/>
            <p:cNvGrpSpPr>
              <a:grpSpLocks/>
            </p:cNvGrpSpPr>
            <p:nvPr/>
          </p:nvGrpSpPr>
          <p:grpSpPr bwMode="auto">
            <a:xfrm rot="-5400000">
              <a:off x="2430" y="2159"/>
              <a:ext cx="1200" cy="757"/>
              <a:chOff x="494" y="130"/>
              <a:chExt cx="65" cy="39"/>
            </a:xfrm>
          </p:grpSpPr>
          <p:grpSp>
            <p:nvGrpSpPr>
              <p:cNvPr id="60487" name="Group 110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91" name="Line 111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3" name="Line 113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4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5" name="Line 115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6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7" name="Line 117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98" name="Line 118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488" name="Line 119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89" name="Line 120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90" name="Rectangle 121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60423" name="Group T30"/>
            <p:cNvGrpSpPr>
              <a:grpSpLocks/>
            </p:cNvGrpSpPr>
            <p:nvPr/>
          </p:nvGrpSpPr>
          <p:grpSpPr bwMode="auto">
            <a:xfrm>
              <a:off x="1876" y="3600"/>
              <a:ext cx="1260" cy="720"/>
              <a:chOff x="494" y="130"/>
              <a:chExt cx="65" cy="39"/>
            </a:xfrm>
          </p:grpSpPr>
          <p:grpSp>
            <p:nvGrpSpPr>
              <p:cNvPr id="60475" name="Group 123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79" name="Line 124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1" name="Line 126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3" name="Line 128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5" name="Line 130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86" name="Line 131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476" name="Line 132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77" name="Line 133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78" name="Rectangle 134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60424" name="Group T30"/>
            <p:cNvGrpSpPr>
              <a:grpSpLocks/>
            </p:cNvGrpSpPr>
            <p:nvPr/>
          </p:nvGrpSpPr>
          <p:grpSpPr bwMode="auto">
            <a:xfrm rot="-5400000">
              <a:off x="3691" y="2159"/>
              <a:ext cx="1200" cy="757"/>
              <a:chOff x="494" y="130"/>
              <a:chExt cx="65" cy="39"/>
            </a:xfrm>
          </p:grpSpPr>
          <p:grpSp>
            <p:nvGrpSpPr>
              <p:cNvPr id="60463" name="Group 136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67" name="Line 137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68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69" name="Line 139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70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71" name="Line 141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7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73" name="Line 143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74" name="Line 144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464" name="Line 145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65" name="Line 146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66" name="Rectangle 147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60425" name="Group 148"/>
            <p:cNvGrpSpPr>
              <a:grpSpLocks/>
            </p:cNvGrpSpPr>
            <p:nvPr/>
          </p:nvGrpSpPr>
          <p:grpSpPr bwMode="auto">
            <a:xfrm rot="5400000">
              <a:off x="626" y="2295"/>
              <a:ext cx="1200" cy="1300"/>
              <a:chOff x="585" y="247"/>
              <a:chExt cx="65" cy="65"/>
            </a:xfrm>
          </p:grpSpPr>
          <p:grpSp>
            <p:nvGrpSpPr>
              <p:cNvPr id="60452" name="Group 149"/>
              <p:cNvGrpSpPr>
                <a:grpSpLocks/>
              </p:cNvGrpSpPr>
              <p:nvPr/>
            </p:nvGrpSpPr>
            <p:grpSpPr bwMode="auto">
              <a:xfrm>
                <a:off x="585" y="247"/>
                <a:ext cx="52" cy="52"/>
                <a:chOff x="585" y="247"/>
                <a:chExt cx="52" cy="52"/>
              </a:xfrm>
            </p:grpSpPr>
            <p:sp>
              <p:nvSpPr>
                <p:cNvPr id="60454" name="Line 150"/>
                <p:cNvSpPr>
                  <a:spLocks noChangeShapeType="1"/>
                </p:cNvSpPr>
                <p:nvPr/>
              </p:nvSpPr>
              <p:spPr bwMode="auto">
                <a:xfrm>
                  <a:off x="59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5" name="Line 151"/>
                <p:cNvSpPr>
                  <a:spLocks noChangeShapeType="1"/>
                </p:cNvSpPr>
                <p:nvPr/>
              </p:nvSpPr>
              <p:spPr bwMode="auto">
                <a:xfrm>
                  <a:off x="60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6" name="Line 152"/>
                <p:cNvSpPr>
                  <a:spLocks noChangeShapeType="1"/>
                </p:cNvSpPr>
                <p:nvPr/>
              </p:nvSpPr>
              <p:spPr bwMode="auto">
                <a:xfrm>
                  <a:off x="624" y="273"/>
                  <a:ext cx="13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7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585" y="273"/>
                  <a:ext cx="12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8" name="Rectangle 154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39" cy="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0459" name="Line 155"/>
                <p:cNvSpPr>
                  <a:spLocks noChangeShapeType="1"/>
                </p:cNvSpPr>
                <p:nvPr/>
              </p:nvSpPr>
              <p:spPr bwMode="auto">
                <a:xfrm>
                  <a:off x="60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60" name="Line 156"/>
                <p:cNvSpPr>
                  <a:spLocks noChangeShapeType="1"/>
                </p:cNvSpPr>
                <p:nvPr/>
              </p:nvSpPr>
              <p:spPr bwMode="auto">
                <a:xfrm>
                  <a:off x="61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61" name="Line 157"/>
                <p:cNvSpPr>
                  <a:spLocks noChangeShapeType="1"/>
                </p:cNvSpPr>
                <p:nvPr/>
              </p:nvSpPr>
              <p:spPr bwMode="auto">
                <a:xfrm>
                  <a:off x="61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62" name="Line 158"/>
                <p:cNvSpPr>
                  <a:spLocks noChangeShapeType="1"/>
                </p:cNvSpPr>
                <p:nvPr/>
              </p:nvSpPr>
              <p:spPr bwMode="auto">
                <a:xfrm>
                  <a:off x="62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453" name="Rectangle 159"/>
              <p:cNvSpPr>
                <a:spLocks noChangeArrowheads="1"/>
              </p:cNvSpPr>
              <p:nvPr/>
            </p:nvSpPr>
            <p:spPr bwMode="auto">
              <a:xfrm>
                <a:off x="585" y="247"/>
                <a:ext cx="65" cy="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60426" name="Group T30"/>
            <p:cNvGrpSpPr>
              <a:grpSpLocks/>
            </p:cNvGrpSpPr>
            <p:nvPr/>
          </p:nvGrpSpPr>
          <p:grpSpPr bwMode="auto">
            <a:xfrm rot="-5400000">
              <a:off x="3671" y="3102"/>
              <a:ext cx="1200" cy="756"/>
              <a:chOff x="494" y="130"/>
              <a:chExt cx="65" cy="39"/>
            </a:xfrm>
          </p:grpSpPr>
          <p:grpSp>
            <p:nvGrpSpPr>
              <p:cNvPr id="60440" name="Group 161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44" name="Line 162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4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46" name="Line 164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4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48" name="Line 166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4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0" name="Line 168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0451" name="Line 169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0441" name="Line 170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42" name="Line 171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0443" name="Rectangle 172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60427" name="Line 173"/>
            <p:cNvSpPr>
              <a:spLocks noChangeShapeType="1"/>
            </p:cNvSpPr>
            <p:nvPr/>
          </p:nvSpPr>
          <p:spPr bwMode="auto">
            <a:xfrm>
              <a:off x="3078" y="2178"/>
              <a:ext cx="133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28" name="Line 174"/>
            <p:cNvSpPr>
              <a:spLocks noChangeShapeType="1"/>
            </p:cNvSpPr>
            <p:nvPr/>
          </p:nvSpPr>
          <p:spPr bwMode="auto">
            <a:xfrm flipH="1" flipV="1">
              <a:off x="1352" y="2178"/>
              <a:ext cx="0" cy="24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29" name="Line 175"/>
            <p:cNvSpPr>
              <a:spLocks noChangeShapeType="1"/>
            </p:cNvSpPr>
            <p:nvPr/>
          </p:nvSpPr>
          <p:spPr bwMode="auto">
            <a:xfrm flipH="1">
              <a:off x="1352" y="2178"/>
              <a:ext cx="79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30" name="Line 176"/>
            <p:cNvSpPr>
              <a:spLocks noChangeShapeType="1"/>
            </p:cNvSpPr>
            <p:nvPr/>
          </p:nvSpPr>
          <p:spPr bwMode="auto">
            <a:xfrm>
              <a:off x="1352" y="3305"/>
              <a:ext cx="0" cy="775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31" name="Line 177"/>
            <p:cNvSpPr>
              <a:spLocks noChangeShapeType="1"/>
            </p:cNvSpPr>
            <p:nvPr/>
          </p:nvSpPr>
          <p:spPr bwMode="auto">
            <a:xfrm flipH="1">
              <a:off x="1352" y="4080"/>
              <a:ext cx="582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32" name="Line 178"/>
            <p:cNvSpPr>
              <a:spLocks noChangeShapeType="1"/>
            </p:cNvSpPr>
            <p:nvPr/>
          </p:nvSpPr>
          <p:spPr bwMode="auto">
            <a:xfrm>
              <a:off x="2845" y="4080"/>
              <a:ext cx="1533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33" name="Line 179"/>
            <p:cNvSpPr>
              <a:spLocks noChangeShapeType="1"/>
            </p:cNvSpPr>
            <p:nvPr/>
          </p:nvSpPr>
          <p:spPr bwMode="auto">
            <a:xfrm>
              <a:off x="3156" y="3083"/>
              <a:ext cx="0" cy="99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34" name="Text Box 180"/>
            <p:cNvSpPr txBox="1">
              <a:spLocks noChangeArrowheads="1"/>
            </p:cNvSpPr>
            <p:nvPr/>
          </p:nvSpPr>
          <p:spPr bwMode="auto">
            <a:xfrm>
              <a:off x="2079" y="1680"/>
              <a:ext cx="795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101 </a:t>
              </a:r>
              <a:r>
                <a:rPr lang="en-US" altLang="en-US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5" name="Text Box 181"/>
            <p:cNvSpPr txBox="1">
              <a:spLocks noChangeArrowheads="1"/>
            </p:cNvSpPr>
            <p:nvPr/>
          </p:nvSpPr>
          <p:spPr bwMode="auto">
            <a:xfrm>
              <a:off x="1992" y="3582"/>
              <a:ext cx="795" cy="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1004 </a:t>
              </a:r>
              <a:r>
                <a:rPr lang="en-US" altLang="en-US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6" name="Text Box 182"/>
            <p:cNvSpPr txBox="1">
              <a:spLocks noChangeArrowheads="1"/>
            </p:cNvSpPr>
            <p:nvPr/>
          </p:nvSpPr>
          <p:spPr bwMode="auto">
            <a:xfrm>
              <a:off x="4533" y="2455"/>
              <a:ext cx="795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5.17 k</a:t>
              </a:r>
              <a:r>
                <a:rPr lang="en-US" altLang="en-US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7" name="Text Box 183"/>
            <p:cNvSpPr txBox="1">
              <a:spLocks noChangeArrowheads="1"/>
            </p:cNvSpPr>
            <p:nvPr/>
          </p:nvSpPr>
          <p:spPr bwMode="auto">
            <a:xfrm>
              <a:off x="3156" y="2566"/>
              <a:ext cx="950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100.9 k</a:t>
              </a:r>
              <a:r>
                <a:rPr lang="en-US" altLang="en-US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8" name="Text Box 184"/>
            <p:cNvSpPr txBox="1">
              <a:spLocks noChangeArrowheads="1"/>
            </p:cNvSpPr>
            <p:nvPr/>
          </p:nvSpPr>
          <p:spPr bwMode="auto">
            <a:xfrm>
              <a:off x="4397" y="3415"/>
              <a:ext cx="931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10.09 k</a:t>
              </a:r>
              <a:r>
                <a:rPr lang="en-US" altLang="en-US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9" name="Text Box 185"/>
            <p:cNvSpPr txBox="1">
              <a:spLocks noChangeArrowheads="1"/>
            </p:cNvSpPr>
            <p:nvPr/>
          </p:nvSpPr>
          <p:spPr bwMode="auto">
            <a:xfrm>
              <a:off x="1759" y="2640"/>
              <a:ext cx="417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solidFill>
                    <a:schemeClr val="bg1"/>
                  </a:solidFill>
                </a:rPr>
                <a:t>3 V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421" y="3022599"/>
            <a:ext cx="12151579" cy="3829150"/>
            <a:chOff x="30316" y="2266949"/>
            <a:chExt cx="9113684" cy="2871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3139" b="26273"/>
            <a:stretch/>
          </p:blipFill>
          <p:spPr>
            <a:xfrm>
              <a:off x="30316" y="2266949"/>
              <a:ext cx="9113684" cy="28718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55401" y="2750530"/>
              <a:ext cx="77982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101 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35230" y="3481896"/>
              <a:ext cx="77982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 V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41474" y="4705350"/>
              <a:ext cx="95610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1004 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78200" y="3666562"/>
              <a:ext cx="11549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100.9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38400" y="2778743"/>
              <a:ext cx="10667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5.17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67102" y="3708312"/>
              <a:ext cx="119107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10.09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7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79F83B-91AE-BB13-1BC6-6C2E43FD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8" name="Content Placeholder 7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8752694A-C957-6839-1AD3-070F2B826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72320"/>
          <a:stretch/>
        </p:blipFill>
        <p:spPr>
          <a:xfrm>
            <a:off x="-1" y="1325562"/>
            <a:ext cx="6197077" cy="2814638"/>
          </a:xfrm>
          <a:prstGeom prst="rect">
            <a:avLst/>
          </a:prstGeom>
        </p:spPr>
      </p:pic>
      <p:pic>
        <p:nvPicPr>
          <p:cNvPr id="9" name="Content Placeholder 8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9D4CD7E7-7B3B-3C57-2F71-9901D474F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7681" b="48970"/>
          <a:stretch/>
        </p:blipFill>
        <p:spPr>
          <a:xfrm>
            <a:off x="6205780" y="1325563"/>
            <a:ext cx="5842224" cy="258145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9F9165-F02A-DFF6-1AC0-F16A5E17936A}"/>
              </a:ext>
            </a:extLst>
          </p:cNvPr>
          <p:cNvSpPr/>
          <p:nvPr/>
        </p:nvSpPr>
        <p:spPr>
          <a:xfrm>
            <a:off x="6472090" y="2098855"/>
            <a:ext cx="2819400" cy="1447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1ED673-DD42-CB0C-0853-424893ACABE1}"/>
              </a:ext>
            </a:extLst>
          </p:cNvPr>
          <p:cNvSpPr/>
          <p:nvPr/>
        </p:nvSpPr>
        <p:spPr>
          <a:xfrm rot="19301294">
            <a:off x="447305" y="1782371"/>
            <a:ext cx="2643341" cy="14627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5928-6A00-F422-616D-B6F35C05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FB42EA-D589-DAB1-E03B-7A99D0BF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8" name="Content Placeholder 7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41F502EE-AF3C-B96A-835E-CDB59AC6A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51275" b="23072"/>
          <a:stretch/>
        </p:blipFill>
        <p:spPr>
          <a:xfrm>
            <a:off x="0" y="1324767"/>
            <a:ext cx="4432662" cy="2857868"/>
          </a:xfrm>
          <a:prstGeom prst="rect">
            <a:avLst/>
          </a:prstGeom>
        </p:spPr>
      </p:pic>
      <p:pic>
        <p:nvPicPr>
          <p:cNvPr id="9" name="Content Placeholder 8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AE2940F6-0896-9FC9-7701-4BED01548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8"/>
          <a:stretch/>
        </p:blipFill>
        <p:spPr>
          <a:xfrm>
            <a:off x="5113931" y="1324767"/>
            <a:ext cx="7078070" cy="28578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10EC09-DAB4-B983-B27C-6665282646FA}"/>
              </a:ext>
            </a:extLst>
          </p:cNvPr>
          <p:cNvSpPr/>
          <p:nvPr/>
        </p:nvSpPr>
        <p:spPr>
          <a:xfrm>
            <a:off x="1143000" y="1528549"/>
            <a:ext cx="1701800" cy="2451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8-04 Circuits in Parallel and Series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 the equivalent resistance.</a:t>
            </a:r>
          </a:p>
        </p:txBody>
      </p:sp>
      <p:grpSp>
        <p:nvGrpSpPr>
          <p:cNvPr id="61444" name="Group 141"/>
          <p:cNvGrpSpPr>
            <a:grpSpLocks/>
          </p:cNvGrpSpPr>
          <p:nvPr/>
        </p:nvGrpSpPr>
        <p:grpSpPr bwMode="auto">
          <a:xfrm>
            <a:off x="1113206" y="6985000"/>
            <a:ext cx="9505951" cy="2835275"/>
            <a:chOff x="399" y="2051"/>
            <a:chExt cx="4491" cy="1786"/>
          </a:xfrm>
        </p:grpSpPr>
        <p:grpSp>
          <p:nvGrpSpPr>
            <p:cNvPr id="61570" name="Group 6"/>
            <p:cNvGrpSpPr>
              <a:grpSpLocks/>
            </p:cNvGrpSpPr>
            <p:nvPr/>
          </p:nvGrpSpPr>
          <p:grpSpPr bwMode="auto">
            <a:xfrm>
              <a:off x="399" y="2509"/>
              <a:ext cx="550" cy="706"/>
              <a:chOff x="654" y="430"/>
              <a:chExt cx="39" cy="51"/>
            </a:xfrm>
          </p:grpSpPr>
          <p:sp>
            <p:nvSpPr>
              <p:cNvPr id="61572" name="Line 7"/>
              <p:cNvSpPr>
                <a:spLocks noChangeShapeType="1"/>
              </p:cNvSpPr>
              <p:nvPr/>
            </p:nvSpPr>
            <p:spPr bwMode="auto">
              <a:xfrm rot="5400000">
                <a:off x="667" y="475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3" name="Line 8"/>
              <p:cNvSpPr>
                <a:spLocks noChangeShapeType="1"/>
              </p:cNvSpPr>
              <p:nvPr/>
            </p:nvSpPr>
            <p:spPr bwMode="auto">
              <a:xfrm rot="5400000" flipH="1">
                <a:off x="668" y="436"/>
                <a:ext cx="1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4" name="Line 9"/>
              <p:cNvSpPr>
                <a:spLocks noChangeShapeType="1"/>
              </p:cNvSpPr>
              <p:nvPr/>
            </p:nvSpPr>
            <p:spPr bwMode="auto">
              <a:xfrm rot="5400000">
                <a:off x="674" y="421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5" name="Line 10"/>
              <p:cNvSpPr>
                <a:spLocks noChangeShapeType="1"/>
              </p:cNvSpPr>
              <p:nvPr/>
            </p:nvSpPr>
            <p:spPr bwMode="auto">
              <a:xfrm rot="5400000">
                <a:off x="674" y="435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6" name="Line 11"/>
              <p:cNvSpPr>
                <a:spLocks noChangeShapeType="1"/>
              </p:cNvSpPr>
              <p:nvPr/>
            </p:nvSpPr>
            <p:spPr bwMode="auto">
              <a:xfrm rot="5400000">
                <a:off x="674" y="431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7" name="Line 12"/>
              <p:cNvSpPr>
                <a:spLocks noChangeShapeType="1"/>
              </p:cNvSpPr>
              <p:nvPr/>
            </p:nvSpPr>
            <p:spPr bwMode="auto">
              <a:xfrm rot="5400000">
                <a:off x="674" y="446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8" name="Line 13"/>
              <p:cNvSpPr>
                <a:spLocks noChangeShapeType="1"/>
              </p:cNvSpPr>
              <p:nvPr/>
            </p:nvSpPr>
            <p:spPr bwMode="auto">
              <a:xfrm rot="5400000">
                <a:off x="674" y="443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79" name="Line 14"/>
              <p:cNvSpPr>
                <a:spLocks noChangeShapeType="1"/>
              </p:cNvSpPr>
              <p:nvPr/>
            </p:nvSpPr>
            <p:spPr bwMode="auto">
              <a:xfrm rot="5400000">
                <a:off x="674" y="457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46" name="Group T30"/>
            <p:cNvGrpSpPr>
              <a:grpSpLocks/>
            </p:cNvGrpSpPr>
            <p:nvPr/>
          </p:nvGrpSpPr>
          <p:grpSpPr bwMode="auto">
            <a:xfrm>
              <a:off x="1024" y="2051"/>
              <a:ext cx="734" cy="166"/>
              <a:chOff x="494" y="150"/>
              <a:chExt cx="52" cy="12"/>
            </a:xfrm>
          </p:grpSpPr>
          <p:grpSp>
            <p:nvGrpSpPr>
              <p:cNvPr id="61558" name="Group 17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62" name="Line 18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4" name="Line 20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6" name="Line 22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8" name="Line 24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69" name="Line 25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559" name="Line 26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60" name="Line 27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47" name="Group T30"/>
            <p:cNvGrpSpPr>
              <a:grpSpLocks/>
            </p:cNvGrpSpPr>
            <p:nvPr/>
          </p:nvGrpSpPr>
          <p:grpSpPr bwMode="auto">
            <a:xfrm rot="-5400000">
              <a:off x="1880" y="2412"/>
              <a:ext cx="720" cy="169"/>
              <a:chOff x="494" y="150"/>
              <a:chExt cx="52" cy="12"/>
            </a:xfrm>
          </p:grpSpPr>
          <p:grpSp>
            <p:nvGrpSpPr>
              <p:cNvPr id="61546" name="Group 30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50" name="Line 31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2" name="Line 33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4" name="Line 35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6" name="Line 37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57" name="Line 38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547" name="Line 39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48" name="Line 40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48" name="Group T30"/>
            <p:cNvGrpSpPr>
              <a:grpSpLocks/>
            </p:cNvGrpSpPr>
            <p:nvPr/>
          </p:nvGrpSpPr>
          <p:grpSpPr bwMode="auto">
            <a:xfrm rot="-5400000">
              <a:off x="1880" y="3132"/>
              <a:ext cx="720" cy="169"/>
              <a:chOff x="494" y="150"/>
              <a:chExt cx="52" cy="12"/>
            </a:xfrm>
          </p:grpSpPr>
          <p:grpSp>
            <p:nvGrpSpPr>
              <p:cNvPr id="61534" name="Group 43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38" name="Line 44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3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0" name="Line 46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2" name="Line 48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4" name="Line 50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45" name="Line 51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535" name="Line 52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36" name="Line 53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49" name="Group T30"/>
            <p:cNvGrpSpPr>
              <a:grpSpLocks/>
            </p:cNvGrpSpPr>
            <p:nvPr/>
          </p:nvGrpSpPr>
          <p:grpSpPr bwMode="auto">
            <a:xfrm rot="-5400000">
              <a:off x="3077" y="2592"/>
              <a:ext cx="720" cy="169"/>
              <a:chOff x="494" y="150"/>
              <a:chExt cx="52" cy="12"/>
            </a:xfrm>
          </p:grpSpPr>
          <p:grpSp>
            <p:nvGrpSpPr>
              <p:cNvPr id="61522" name="Group 56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26" name="Line 57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2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28" name="Line 59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2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30" name="Line 61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3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32" name="Line 63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33" name="Line 64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523" name="Line 65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24" name="Line 66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50" name="Group T30"/>
            <p:cNvGrpSpPr>
              <a:grpSpLocks/>
            </p:cNvGrpSpPr>
            <p:nvPr/>
          </p:nvGrpSpPr>
          <p:grpSpPr bwMode="auto">
            <a:xfrm rot="-5400000">
              <a:off x="4446" y="3312"/>
              <a:ext cx="720" cy="169"/>
              <a:chOff x="494" y="150"/>
              <a:chExt cx="52" cy="12"/>
            </a:xfrm>
          </p:grpSpPr>
          <p:grpSp>
            <p:nvGrpSpPr>
              <p:cNvPr id="61510" name="Group 69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14" name="Line 70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1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16" name="Line 72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1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18" name="Line 74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1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20" name="Line 76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511" name="Line 78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12" name="Line 79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51" name="Group T30"/>
            <p:cNvGrpSpPr>
              <a:grpSpLocks/>
            </p:cNvGrpSpPr>
            <p:nvPr/>
          </p:nvGrpSpPr>
          <p:grpSpPr bwMode="auto">
            <a:xfrm>
              <a:off x="1024" y="3671"/>
              <a:ext cx="734" cy="166"/>
              <a:chOff x="494" y="150"/>
              <a:chExt cx="52" cy="12"/>
            </a:xfrm>
          </p:grpSpPr>
          <p:grpSp>
            <p:nvGrpSpPr>
              <p:cNvPr id="61498" name="Group 82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02" name="Line 83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4" name="Line 85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6" name="Line 87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8" name="Line 89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509" name="Line 90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499" name="Line 91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500" name="Line 92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61452" name="Group T30"/>
            <p:cNvGrpSpPr>
              <a:grpSpLocks/>
            </p:cNvGrpSpPr>
            <p:nvPr/>
          </p:nvGrpSpPr>
          <p:grpSpPr bwMode="auto">
            <a:xfrm>
              <a:off x="3590" y="3671"/>
              <a:ext cx="734" cy="166"/>
              <a:chOff x="494" y="150"/>
              <a:chExt cx="52" cy="12"/>
            </a:xfrm>
          </p:grpSpPr>
          <p:grpSp>
            <p:nvGrpSpPr>
              <p:cNvPr id="61486" name="Group 95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490" name="Line 96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2" name="Line 98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4" name="Line 100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6" name="Line 102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97" name="Line 103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487" name="Line 104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488" name="Line 105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1453" name="Line 107"/>
            <p:cNvSpPr>
              <a:spLocks noChangeShapeType="1"/>
            </p:cNvSpPr>
            <p:nvPr/>
          </p:nvSpPr>
          <p:spPr bwMode="auto">
            <a:xfrm flipV="1">
              <a:off x="678" y="2136"/>
              <a:ext cx="0" cy="36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4" name="Line 108"/>
            <p:cNvSpPr>
              <a:spLocks noChangeShapeType="1"/>
            </p:cNvSpPr>
            <p:nvPr/>
          </p:nvSpPr>
          <p:spPr bwMode="auto">
            <a:xfrm>
              <a:off x="678" y="2136"/>
              <a:ext cx="367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5" name="Line 109"/>
            <p:cNvSpPr>
              <a:spLocks noChangeShapeType="1"/>
            </p:cNvSpPr>
            <p:nvPr/>
          </p:nvSpPr>
          <p:spPr bwMode="auto">
            <a:xfrm flipV="1">
              <a:off x="1705" y="2129"/>
              <a:ext cx="3096" cy="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6" name="Line 110"/>
            <p:cNvSpPr>
              <a:spLocks noChangeShapeType="1"/>
            </p:cNvSpPr>
            <p:nvPr/>
          </p:nvSpPr>
          <p:spPr bwMode="auto">
            <a:xfrm>
              <a:off x="4801" y="2834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7" name="Line 111"/>
            <p:cNvSpPr>
              <a:spLocks noChangeShapeType="1"/>
            </p:cNvSpPr>
            <p:nvPr/>
          </p:nvSpPr>
          <p:spPr bwMode="auto">
            <a:xfrm flipH="1">
              <a:off x="4271" y="3756"/>
              <a:ext cx="550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8" name="Line 112"/>
            <p:cNvSpPr>
              <a:spLocks noChangeShapeType="1"/>
            </p:cNvSpPr>
            <p:nvPr/>
          </p:nvSpPr>
          <p:spPr bwMode="auto">
            <a:xfrm flipH="1">
              <a:off x="1705" y="3756"/>
              <a:ext cx="2016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59" name="Line 113"/>
            <p:cNvSpPr>
              <a:spLocks noChangeShapeType="1"/>
            </p:cNvSpPr>
            <p:nvPr/>
          </p:nvSpPr>
          <p:spPr bwMode="auto">
            <a:xfrm>
              <a:off x="3415" y="3036"/>
              <a:ext cx="0" cy="72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60" name="Line 114"/>
            <p:cNvSpPr>
              <a:spLocks noChangeShapeType="1"/>
            </p:cNvSpPr>
            <p:nvPr/>
          </p:nvSpPr>
          <p:spPr bwMode="auto">
            <a:xfrm flipV="1">
              <a:off x="3415" y="2136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61" name="Line 115"/>
            <p:cNvSpPr>
              <a:spLocks noChangeShapeType="1"/>
            </p:cNvSpPr>
            <p:nvPr/>
          </p:nvSpPr>
          <p:spPr bwMode="auto">
            <a:xfrm flipV="1">
              <a:off x="2218" y="3576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62" name="Line 116"/>
            <p:cNvSpPr>
              <a:spLocks noChangeShapeType="1"/>
            </p:cNvSpPr>
            <p:nvPr/>
          </p:nvSpPr>
          <p:spPr bwMode="auto">
            <a:xfrm>
              <a:off x="678" y="3216"/>
              <a:ext cx="0" cy="54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63" name="Line 117"/>
            <p:cNvSpPr>
              <a:spLocks noChangeShapeType="1"/>
            </p:cNvSpPr>
            <p:nvPr/>
          </p:nvSpPr>
          <p:spPr bwMode="auto">
            <a:xfrm flipH="1">
              <a:off x="678" y="3756"/>
              <a:ext cx="367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464" name="Text Box 118"/>
            <p:cNvSpPr txBox="1">
              <a:spLocks noChangeArrowheads="1"/>
            </p:cNvSpPr>
            <p:nvPr/>
          </p:nvSpPr>
          <p:spPr bwMode="auto">
            <a:xfrm>
              <a:off x="1193" y="2217"/>
              <a:ext cx="366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 dirty="0">
                  <a:solidFill>
                    <a:schemeClr val="bg1"/>
                  </a:solidFill>
                </a:rPr>
                <a:t>2 </a:t>
              </a:r>
              <a:r>
                <a:rPr lang="en-US" altLang="en-US" sz="2400" b="1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5" name="Text Box 119"/>
            <p:cNvSpPr txBox="1">
              <a:spLocks noChangeArrowheads="1"/>
            </p:cNvSpPr>
            <p:nvPr/>
          </p:nvSpPr>
          <p:spPr bwMode="auto">
            <a:xfrm>
              <a:off x="4305" y="3231"/>
              <a:ext cx="521" cy="1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15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6" name="Text Box 120"/>
            <p:cNvSpPr txBox="1">
              <a:spLocks noChangeArrowheads="1"/>
            </p:cNvSpPr>
            <p:nvPr/>
          </p:nvSpPr>
          <p:spPr bwMode="auto">
            <a:xfrm>
              <a:off x="4350" y="2393"/>
              <a:ext cx="496" cy="1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20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7" name="Text Box 121"/>
            <p:cNvSpPr txBox="1">
              <a:spLocks noChangeArrowheads="1"/>
            </p:cNvSpPr>
            <p:nvPr/>
          </p:nvSpPr>
          <p:spPr bwMode="auto">
            <a:xfrm>
              <a:off x="3586" y="267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5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8" name="Text Box 122"/>
            <p:cNvSpPr txBox="1">
              <a:spLocks noChangeArrowheads="1"/>
            </p:cNvSpPr>
            <p:nvPr/>
          </p:nvSpPr>
          <p:spPr bwMode="auto">
            <a:xfrm>
              <a:off x="2389" y="303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4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9" name="Text Box 123"/>
            <p:cNvSpPr txBox="1">
              <a:spLocks noChangeArrowheads="1"/>
            </p:cNvSpPr>
            <p:nvPr/>
          </p:nvSpPr>
          <p:spPr bwMode="auto">
            <a:xfrm>
              <a:off x="2389" y="231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1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70" name="Text Box 124"/>
            <p:cNvSpPr txBox="1">
              <a:spLocks noChangeArrowheads="1"/>
            </p:cNvSpPr>
            <p:nvPr/>
          </p:nvSpPr>
          <p:spPr bwMode="auto">
            <a:xfrm>
              <a:off x="1191" y="339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3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71" name="Text Box 125"/>
            <p:cNvSpPr txBox="1">
              <a:spLocks noChangeArrowheads="1"/>
            </p:cNvSpPr>
            <p:nvPr/>
          </p:nvSpPr>
          <p:spPr bwMode="auto">
            <a:xfrm>
              <a:off x="1020" y="2676"/>
              <a:ext cx="734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1.5 V</a:t>
              </a:r>
            </a:p>
          </p:txBody>
        </p:sp>
        <p:sp>
          <p:nvSpPr>
            <p:cNvPr id="61472" name="Text Box 126"/>
            <p:cNvSpPr txBox="1">
              <a:spLocks noChangeArrowheads="1"/>
            </p:cNvSpPr>
            <p:nvPr/>
          </p:nvSpPr>
          <p:spPr bwMode="auto">
            <a:xfrm>
              <a:off x="3648" y="3396"/>
              <a:ext cx="567" cy="2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2.5 </a:t>
              </a:r>
              <a:r>
                <a:rPr lang="en-US" altLang="en-US" sz="2400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grpSp>
          <p:nvGrpSpPr>
            <p:cNvPr id="61473" name="Group T30"/>
            <p:cNvGrpSpPr>
              <a:grpSpLocks/>
            </p:cNvGrpSpPr>
            <p:nvPr/>
          </p:nvGrpSpPr>
          <p:grpSpPr bwMode="auto">
            <a:xfrm rot="-5400000">
              <a:off x="4446" y="2412"/>
              <a:ext cx="720" cy="169"/>
              <a:chOff x="494" y="150"/>
              <a:chExt cx="52" cy="12"/>
            </a:xfrm>
          </p:grpSpPr>
          <p:grpSp>
            <p:nvGrpSpPr>
              <p:cNvPr id="61474" name="Group 128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478" name="Line 129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7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0" name="Line 131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1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2" name="Line 133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3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4" name="Line 135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485" name="Line 136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475" name="Line 137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476" name="Line 138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24490" y="2209800"/>
            <a:ext cx="8741247" cy="2497585"/>
            <a:chOff x="1218367" y="1657350"/>
            <a:chExt cx="6555935" cy="1873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37109" r="3456" b="26472"/>
            <a:stretch/>
          </p:blipFill>
          <p:spPr>
            <a:xfrm>
              <a:off x="1281824" y="1657350"/>
              <a:ext cx="6492478" cy="187318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92317" y="2114550"/>
              <a:ext cx="10017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5.17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952090" y="2391322"/>
              <a:ext cx="58342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 V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790161" y="2384310"/>
              <a:ext cx="1110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10.09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13420" y="2753642"/>
              <a:ext cx="11107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100.9 k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218367" y="3161207"/>
              <a:ext cx="10017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1004 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99761" y="3170270"/>
              <a:ext cx="10017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101 </a:t>
              </a:r>
              <a:r>
                <a:rPr lang="el-GR" sz="2400" dirty="0"/>
                <a:t>Ω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37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D340-A612-6958-E77D-432399CA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6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782B5E89-B23B-DD70-7BC9-453268E17B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6117" b="74347"/>
          <a:stretch/>
        </p:blipFill>
        <p:spPr>
          <a:xfrm>
            <a:off x="-1" y="1325562"/>
            <a:ext cx="6385183" cy="2967038"/>
          </a:xfrm>
        </p:spPr>
      </p:pic>
      <p:pic>
        <p:nvPicPr>
          <p:cNvPr id="7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CCB1C62C-724A-3D9C-E1D1-DE0C18875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5653" b="55361"/>
          <a:stretch/>
        </p:blipFill>
        <p:spPr>
          <a:xfrm>
            <a:off x="6578600" y="1325562"/>
            <a:ext cx="5613400" cy="2713038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DDEF63-370F-29F2-4329-BB00C95304AA}"/>
              </a:ext>
            </a:extLst>
          </p:cNvPr>
          <p:cNvSpPr/>
          <p:nvPr/>
        </p:nvSpPr>
        <p:spPr>
          <a:xfrm>
            <a:off x="406400" y="2235200"/>
            <a:ext cx="2540000" cy="1193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6BCAE-3C50-1AF9-9046-8576A1845724}"/>
              </a:ext>
            </a:extLst>
          </p:cNvPr>
          <p:cNvSpPr/>
          <p:nvPr/>
        </p:nvSpPr>
        <p:spPr>
          <a:xfrm rot="19658756">
            <a:off x="6414773" y="1517605"/>
            <a:ext cx="2804171" cy="1435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74A7-B040-5274-83A2-99A53644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53BF-E272-B0B9-2850-CC6BFEA6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6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E023336D-B1DB-B072-E3CE-7E5EC564F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8" b="36191"/>
          <a:stretch/>
        </p:blipFill>
        <p:spPr>
          <a:xfrm>
            <a:off x="-1" y="1325563"/>
            <a:ext cx="6605125" cy="2370137"/>
          </a:xfrm>
        </p:spPr>
      </p:pic>
      <p:pic>
        <p:nvPicPr>
          <p:cNvPr id="7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B08B3198-A248-096A-BB4A-CAB4E9267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63810" b="18248"/>
          <a:stretch/>
        </p:blipFill>
        <p:spPr>
          <a:xfrm>
            <a:off x="8129125" y="1325563"/>
            <a:ext cx="4062876" cy="249713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8773ED-6F1E-7FF3-3971-38029CC1934E}"/>
              </a:ext>
            </a:extLst>
          </p:cNvPr>
          <p:cNvSpPr/>
          <p:nvPr/>
        </p:nvSpPr>
        <p:spPr>
          <a:xfrm>
            <a:off x="1524000" y="1981200"/>
            <a:ext cx="3225800" cy="1092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E7BDAF-6B3C-F3FA-9E16-F1914CB3AAA2}"/>
              </a:ext>
            </a:extLst>
          </p:cNvPr>
          <p:cNvSpPr/>
          <p:nvPr/>
        </p:nvSpPr>
        <p:spPr>
          <a:xfrm rot="1810172">
            <a:off x="8296301" y="2507040"/>
            <a:ext cx="2872463" cy="12186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4910D24C-64A4-E677-6F6A-295835D86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5"/>
          <a:stretch/>
        </p:blipFill>
        <p:spPr>
          <a:xfrm>
            <a:off x="5441019" y="4360863"/>
            <a:ext cx="6750981" cy="24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81A6F-DACB-EB5C-7FEF-D841C29D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8DAB6FC-AE3E-F6E1-2A7A-993D2615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08-04 Homework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9F05AA2-55CB-9605-C0B8-BACC06AA4F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 cannot think of a joke currently…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21.4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Read about voltmeters and ammeters</a:t>
            </a:r>
          </a:p>
        </p:txBody>
      </p:sp>
    </p:spTree>
    <p:extLst>
      <p:ext uri="{BB962C8B-B14F-4D97-AF65-F5344CB8AC3E}">
        <p14:creationId xmlns:p14="http://schemas.microsoft.com/office/powerpoint/2010/main" val="104626631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B40E-9AF7-8124-EA29-C9A43975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Voltmeters and Ammeters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2E37-46A0-A370-00DB-857EBF602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lesson,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how to measure volts with a voltmeter.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how to measure current with an ammeter.</a:t>
            </a:r>
          </a:p>
        </p:txBody>
      </p:sp>
    </p:spTree>
    <p:extLst>
      <p:ext uri="{BB962C8B-B14F-4D97-AF65-F5344CB8AC3E}">
        <p14:creationId xmlns:p14="http://schemas.microsoft.com/office/powerpoint/2010/main" val="2507962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Analog (non-digital) meters</a:t>
            </a:r>
          </a:p>
          <a:p>
            <a:pPr eaLnBrk="1" hangingPunct="1">
              <a:defRPr/>
            </a:pPr>
            <a:r>
              <a:rPr lang="en-US" dirty="0"/>
              <a:t>Main component </a:t>
            </a:r>
            <a:r>
              <a:rPr lang="en-US" dirty="0">
                <a:sym typeface="Wingdings" pitchFamily="2" charset="2"/>
              </a:rPr>
              <a:t> galvanometer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4" descr="F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2"/>
          <a:stretch>
            <a:fillRect/>
          </a:stretch>
        </p:blipFill>
        <p:spPr bwMode="auto">
          <a:xfrm>
            <a:off x="6705600" y="1763097"/>
            <a:ext cx="4978400" cy="42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8-01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b="1" dirty="0">
                    <a:solidFill>
                      <a:srgbClr val="00B0F0"/>
                    </a:solidFill>
                  </a:rPr>
                  <a:t>Current</a:t>
                </a:r>
              </a:p>
              <a:p>
                <a:pPr eaLnBrk="1" hangingPunct="1">
                  <a:defRPr/>
                </a:pPr>
                <a:r>
                  <a:rPr lang="en-US" dirty="0"/>
                  <a:t>Rate of flow of charge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Amount of charge per unit time that crosses one point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3" i="1">
                          <a:latin typeface="Cambria Math"/>
                        </a:rPr>
                        <m:t>𝐼</m:t>
                      </m:r>
                      <m:r>
                        <a:rPr lang="en-US" sz="5333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3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333">
                              <a:latin typeface="Cambria Math"/>
                            </a:rPr>
                            <m:t>Δ</m:t>
                          </m:r>
                          <m:r>
                            <a:rPr lang="en-US" sz="5333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333">
                              <a:latin typeface="Cambria Math"/>
                            </a:rPr>
                            <m:t>Δ</m:t>
                          </m:r>
                          <m:r>
                            <a:rPr lang="en-US" sz="5333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5333" dirty="0"/>
              </a:p>
              <a:p>
                <a:pPr eaLnBrk="1" hangingPunct="1">
                  <a:defRPr/>
                </a:pPr>
                <a:r>
                  <a:rPr lang="en-US" dirty="0"/>
                  <a:t>Symbol: (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</a:p>
              <a:p>
                <a:pPr eaLnBrk="1" hangingPunct="1">
                  <a:defRPr/>
                </a:pPr>
                <a:r>
                  <a:rPr lang="en-US" dirty="0"/>
                  <a:t>Unit: ampere (A)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436" b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29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Ammeters</a:t>
            </a:r>
          </a:p>
          <a:p>
            <a:pPr>
              <a:defRPr/>
            </a:pPr>
            <a:r>
              <a:rPr lang="en-US" dirty="0"/>
              <a:t>Measures current</a:t>
            </a:r>
          </a:p>
          <a:p>
            <a:pPr>
              <a:defRPr/>
            </a:pPr>
            <a:r>
              <a:rPr lang="en-US" dirty="0"/>
              <a:t>Inserted into circuit so current passes through it </a:t>
            </a:r>
          </a:p>
          <a:p>
            <a:pPr lvl="1">
              <a:defRPr/>
            </a:pPr>
            <a:r>
              <a:rPr lang="en-US" dirty="0"/>
              <a:t>Connected in series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6901" b="22358"/>
          <a:stretch/>
        </p:blipFill>
        <p:spPr>
          <a:xfrm rot="5400000">
            <a:off x="6719251" y="3010851"/>
            <a:ext cx="52558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Coil usually measures only little current</a:t>
            </a:r>
          </a:p>
          <a:p>
            <a:pPr>
              <a:defRPr/>
            </a:pPr>
            <a:r>
              <a:rPr lang="en-US" dirty="0"/>
              <a:t>Has shunt resistors connected in parallel to galvanometer so excess current can bypass</a:t>
            </a:r>
          </a:p>
          <a:p>
            <a:pPr lvl="1">
              <a:defRPr/>
            </a:pPr>
            <a:r>
              <a:rPr lang="en-US" dirty="0"/>
              <a:t>A knob lets you select which shunt resistor is used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4" descr="F2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5"/>
          <a:stretch/>
        </p:blipFill>
        <p:spPr>
          <a:xfrm>
            <a:off x="7518400" y="1790976"/>
            <a:ext cx="3352800" cy="46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Problems with Ammeters</a:t>
            </a:r>
          </a:p>
          <a:p>
            <a:pPr lvl="1">
              <a:defRPr/>
            </a:pPr>
            <a:r>
              <a:rPr lang="en-US" dirty="0"/>
              <a:t>The resistance of the coil and shunt resistors add to the resistance of the circuit</a:t>
            </a:r>
          </a:p>
          <a:p>
            <a:pPr lvl="1">
              <a:defRPr/>
            </a:pPr>
            <a:r>
              <a:rPr lang="en-US" dirty="0"/>
              <a:t>This reduces the current in the circuit</a:t>
            </a:r>
          </a:p>
          <a:p>
            <a:pPr lvl="1">
              <a:defRPr/>
            </a:pPr>
            <a:r>
              <a:rPr lang="en-US" dirty="0"/>
              <a:t>Ideal ammeter has no resistance</a:t>
            </a:r>
          </a:p>
          <a:p>
            <a:pPr lvl="2">
              <a:defRPr/>
            </a:pPr>
            <a:r>
              <a:rPr lang="en-US" dirty="0"/>
              <a:t>Real-life good ammeters have small resistance so as only cause a negligible change in current</a:t>
            </a:r>
          </a:p>
        </p:txBody>
      </p:sp>
    </p:spTree>
    <p:extLst>
      <p:ext uri="{BB962C8B-B14F-4D97-AF65-F5344CB8AC3E}">
        <p14:creationId xmlns:p14="http://schemas.microsoft.com/office/powerpoint/2010/main" val="30270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Voltmeters</a:t>
            </a:r>
          </a:p>
          <a:p>
            <a:pPr>
              <a:defRPr/>
            </a:pPr>
            <a:r>
              <a:rPr lang="en-US" dirty="0"/>
              <a:t>Connected in parallel to circuit since parallel has same voltage</a:t>
            </a:r>
          </a:p>
          <a:p>
            <a:pPr>
              <a:defRPr/>
            </a:pPr>
            <a:r>
              <a:rPr lang="en-US" dirty="0"/>
              <a:t>The coil works just like in the ammeter</a:t>
            </a:r>
          </a:p>
          <a:p>
            <a:pPr>
              <a:defRPr/>
            </a:pPr>
            <a:r>
              <a:rPr lang="en-US" dirty="0"/>
              <a:t>Given the current and the resistance of the coil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V</a:t>
            </a:r>
            <a:r>
              <a:rPr lang="en-US" dirty="0">
                <a:sym typeface="Wingdings" pitchFamily="2" charset="2"/>
              </a:rPr>
              <a:t> = </a:t>
            </a:r>
            <a:r>
              <a:rPr lang="en-US" i="1" dirty="0">
                <a:sym typeface="Wingdings" pitchFamily="2" charset="2"/>
              </a:rPr>
              <a:t>IR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To give more range, a large resistor is connected in series with the coil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 r="2239" b="23560"/>
          <a:stretch/>
        </p:blipFill>
        <p:spPr>
          <a:xfrm rot="5400000">
            <a:off x="6043150" y="2131553"/>
            <a:ext cx="6857999" cy="25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8-05 Voltmeters and Ammeters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Voltmeters</a:t>
            </a:r>
          </a:p>
          <a:p>
            <a:pPr lvl="1">
              <a:defRPr/>
            </a:pPr>
            <a:r>
              <a:rPr lang="en-US" dirty="0"/>
              <a:t>The voltmeter takes some the voltage out of the circuit</a:t>
            </a:r>
          </a:p>
          <a:p>
            <a:pPr lvl="1">
              <a:defRPr/>
            </a:pPr>
            <a:r>
              <a:rPr lang="en-US" dirty="0"/>
              <a:t>Ideal voltmeter would have infinitely large resistance as to draw tiny current</a:t>
            </a:r>
          </a:p>
          <a:p>
            <a:pPr lvl="1">
              <a:defRPr/>
            </a:pPr>
            <a:r>
              <a:rPr lang="en-US" dirty="0"/>
              <a:t>Good voltmeter has large enough resistance as to make the current draw (and voltage drop) negligible</a:t>
            </a:r>
          </a:p>
        </p:txBody>
      </p:sp>
    </p:spTree>
    <p:extLst>
      <p:ext uri="{BB962C8B-B14F-4D97-AF65-F5344CB8AC3E}">
        <p14:creationId xmlns:p14="http://schemas.microsoft.com/office/powerpoint/2010/main" val="27726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08-05 Homework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See if you measure up to these meter problems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20.4-20.5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OpenStax High School Physics 19.4</a:t>
            </a:r>
          </a:p>
        </p:txBody>
      </p:sp>
    </p:spTree>
    <p:extLst>
      <p:ext uri="{BB962C8B-B14F-4D97-AF65-F5344CB8AC3E}">
        <p14:creationId xmlns:p14="http://schemas.microsoft.com/office/powerpoint/2010/main" val="720118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E96B4-6AA7-09CA-7C89-246FE49B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8-06 Electric Power and AC/DC Currents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FB8CA-11C1-5C55-670C-16E092A2B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lesson, you will…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electric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AC and DC current.</a:t>
            </a:r>
          </a:p>
        </p:txBody>
      </p:sp>
    </p:spTree>
    <p:extLst>
      <p:ext uri="{BB962C8B-B14F-4D97-AF65-F5344CB8AC3E}">
        <p14:creationId xmlns:p14="http://schemas.microsoft.com/office/powerpoint/2010/main" val="1352921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8-06 Electric Power and AC/DC Currents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Object 2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0" y="1373718"/>
                <a:ext cx="1568451" cy="12149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5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0" y="1373718"/>
                <a:ext cx="1568451" cy="1214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3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4216400" y="1812850"/>
                <a:ext cx="6197600" cy="8170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𝐸𝑃𝐸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4216400" y="1812850"/>
                <a:ext cx="6197600" cy="817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Object 4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457200" y="3354268"/>
                <a:ext cx="2743200" cy="11582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6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457200" y="3354268"/>
                <a:ext cx="2743200" cy="1158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5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4978401" y="3389917"/>
                <a:ext cx="2061633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8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4978401" y="3389917"/>
                <a:ext cx="2061633" cy="1295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6"/>
              <p:cNvSpPr txBox="1"/>
              <p:nvPr/>
            </p:nvSpPr>
            <p:spPr bwMode="auto">
              <a:xfrm>
                <a:off x="2336800" y="5271515"/>
                <a:ext cx="4470400" cy="1268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3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333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5333" dirty="0"/>
              </a:p>
            </p:txBody>
          </p:sp>
        </mc:Choice>
        <mc:Fallback xmlns="">
          <p:sp>
            <p:nvSpPr>
              <p:cNvPr id="718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800" y="5271515"/>
                <a:ext cx="4470400" cy="12684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1778000" y="1769308"/>
            <a:ext cx="3200400" cy="364292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3200400" y="2581880"/>
            <a:ext cx="2743200" cy="808037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289300" y="3877280"/>
            <a:ext cx="1790700" cy="892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572000" y="4191000"/>
            <a:ext cx="1016000" cy="1066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133600" y="5181600"/>
            <a:ext cx="5384800" cy="1295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832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7174" grpId="0" build="p"/>
      <p:bldP spid="7176" grpId="0" build="p"/>
      <p:bldP spid="7178" grpId="0" build="p"/>
      <p:bldP spid="7180" grpId="0"/>
      <p:bldP spid="28680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8-06 Electric Power and AC/DC Currents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Power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3" i="1" dirty="0">
                          <a:latin typeface="Cambria Math"/>
                        </a:rPr>
                        <m:t>𝑃</m:t>
                      </m:r>
                      <m:r>
                        <a:rPr lang="en-US" sz="5333" i="1" dirty="0">
                          <a:latin typeface="Cambria Math"/>
                        </a:rPr>
                        <m:t>=</m:t>
                      </m:r>
                      <m:r>
                        <a:rPr lang="en-US" sz="5333" i="1" dirty="0">
                          <a:latin typeface="Cambria Math"/>
                        </a:rPr>
                        <m:t>𝐼𝑉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Unit: Watt (W)</a:t>
                </a:r>
              </a:p>
              <a:p>
                <a:pPr eaLnBrk="1" hangingPunct="1">
                  <a:defRPr/>
                </a:pPr>
                <a:r>
                  <a:rPr lang="en-US" dirty="0"/>
                  <a:t>Other equations for electrical power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𝐼𝑅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Let’s say an electric heater has a resistance of 1430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operates at 120V.  What is the power rating of the heater?  How much electrical energy does it use in 24 hours?</a:t>
                </a:r>
              </a:p>
              <a:p>
                <a:pPr eaLnBrk="1" hangingPunct="1">
                  <a:defRPr/>
                </a:pPr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i="1" dirty="0">
                    <a:sym typeface="Symbol" pitchFamily="18" charset="2"/>
                  </a:rPr>
                  <a:t>P</a:t>
                </a:r>
                <a:r>
                  <a:rPr lang="en-US" dirty="0">
                    <a:sym typeface="Symbol" pitchFamily="18" charset="2"/>
                  </a:rPr>
                  <a:t> = 10.1 W</a:t>
                </a:r>
              </a:p>
              <a:p>
                <a:pPr eaLnBrk="1" hangingPunct="1">
                  <a:defRPr/>
                </a:pPr>
                <a:r>
                  <a:rPr lang="en-US" i="1" dirty="0">
                    <a:sym typeface="Symbol" pitchFamily="18" charset="2"/>
                  </a:rPr>
                  <a:t>E</a:t>
                </a:r>
                <a:r>
                  <a:rPr lang="en-US" dirty="0">
                    <a:sym typeface="Symbol" pitchFamily="18" charset="2"/>
                  </a:rPr>
                  <a:t> = 873 kJ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1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Small computer speakers often have power supplies that give 12 V at 200 mA.  How much charge flows through the circuit in 1 hour and how much energy is used to deliver this charge?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= 720 C</a:t>
                </a:r>
              </a:p>
              <a:p>
                <a:pPr eaLnBrk="1" hangingPunct="1">
                  <a:defRPr/>
                </a:pPr>
                <a:r>
                  <a:rPr lang="en-US" i="1" dirty="0"/>
                  <a:t>E</a:t>
                </a:r>
                <a:r>
                  <a:rPr lang="en-US" dirty="0"/>
                  <a:t> = 8640 J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1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Kilowatt hours</a:t>
            </a:r>
          </a:p>
          <a:p>
            <a:pPr eaLnBrk="1" hangingPunct="1">
              <a:defRPr/>
            </a:pPr>
            <a:r>
              <a:rPr lang="en-US" dirty="0"/>
              <a:t>Electrical companies charge you for the amount of electrical energy you use</a:t>
            </a:r>
          </a:p>
          <a:p>
            <a:pPr eaLnBrk="1" hangingPunct="1">
              <a:defRPr/>
            </a:pPr>
            <a:r>
              <a:rPr lang="en-US" dirty="0"/>
              <a:t>Measured in kilowatt hours (kWh)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electricity costs $0.15 per kWh how much does it cost to operate the previous heater (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10.1 W)</a:t>
            </a:r>
            <a:r>
              <a:rPr lang="en-US" dirty="0"/>
              <a:t> for one month?</a:t>
            </a:r>
          </a:p>
          <a:p>
            <a:pPr eaLnBrk="1" hangingPunct="1">
              <a:defRPr/>
            </a:pPr>
            <a:r>
              <a:rPr lang="en-US" dirty="0"/>
              <a:t>$1.09</a:t>
            </a:r>
          </a:p>
        </p:txBody>
      </p:sp>
    </p:spTree>
    <p:extLst>
      <p:ext uri="{BB962C8B-B14F-4D97-AF65-F5344CB8AC3E}">
        <p14:creationId xmlns:p14="http://schemas.microsoft.com/office/powerpoint/2010/main" val="20651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Alternating Current</a:t>
            </a:r>
          </a:p>
          <a:p>
            <a:pPr eaLnBrk="1" hangingPunct="1">
              <a:defRPr/>
            </a:pPr>
            <a:r>
              <a:rPr lang="en-US" dirty="0"/>
              <a:t>Charge flow reverses direction periodically</a:t>
            </a:r>
          </a:p>
          <a:p>
            <a:pPr eaLnBrk="1" hangingPunct="1">
              <a:defRPr/>
            </a:pPr>
            <a:r>
              <a:rPr lang="en-US" dirty="0"/>
              <a:t>Due to way that power plants generate power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Simple circuit</a:t>
            </a:r>
          </a:p>
        </p:txBody>
      </p:sp>
      <p:pic>
        <p:nvPicPr>
          <p:cNvPr id="7172" name="Picture 4" descr="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1" r="80247" b="20630"/>
          <a:stretch>
            <a:fillRect/>
          </a:stretch>
        </p:blipFill>
        <p:spPr bwMode="auto">
          <a:xfrm>
            <a:off x="6095999" y="3581401"/>
            <a:ext cx="41634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121920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Periodicity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Voltage, Current, and Power fluctuate with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 we usually talk about the averages</a:t>
            </a:r>
          </a:p>
        </p:txBody>
      </p:sp>
      <p:pic>
        <p:nvPicPr>
          <p:cNvPr id="35844" name="Picture 4" descr="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2"/>
          <a:stretch>
            <a:fillRect/>
          </a:stretch>
        </p:blipFill>
        <p:spPr bwMode="auto">
          <a:xfrm>
            <a:off x="3644900" y="2788922"/>
            <a:ext cx="6264126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1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Average Power</a:t>
                </a:r>
              </a:p>
              <a:p>
                <a:pPr eaLnBrk="1" hangingPunct="1">
                  <a:defRPr/>
                </a:pPr>
                <a:r>
                  <a:rPr lang="en-US" dirty="0"/>
                  <a:t>DC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𝐼𝑉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AC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 eaLnBrk="1" hangingPunct="1">
                  <a:defRPr/>
                </a:pPr>
                <a:endParaRPr lang="en-US" baseline="-25000" dirty="0"/>
              </a:p>
              <a:p>
                <a:pPr eaLnBrk="1" hangingPunct="1">
                  <a:defRPr/>
                </a:pPr>
                <a:r>
                  <a:rPr lang="en-US" dirty="0"/>
                  <a:t>Often P is used to represent average power in all AC circuits.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Root Mean Square (</a:t>
                </a:r>
                <a:r>
                  <a:rPr lang="en-US" dirty="0" err="1">
                    <a:solidFill>
                      <a:srgbClr val="00B0F0"/>
                    </a:solidFill>
                  </a:rPr>
                  <a:t>rms</a:t>
                </a:r>
                <a:r>
                  <a:rPr lang="en-US" dirty="0">
                    <a:solidFill>
                      <a:srgbClr val="00B0F0"/>
                    </a:solidFill>
                  </a:rPr>
                  <a:t>)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𝑎𝑣𝑒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 are called root mean square current and voltage</a:t>
                </a:r>
              </a:p>
              <a:p>
                <a:pPr eaLnBrk="1" hangingPunct="1">
                  <a:defRPr/>
                </a:pPr>
                <a:r>
                  <a:rPr lang="en-US" dirty="0"/>
                  <a:t>Found by dividing the max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4267" i="1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42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4267" i="1">
                          <a:latin typeface="Cambria Math"/>
                        </a:rPr>
                        <m:t>                </m:t>
                      </m:r>
                      <m:sSub>
                        <m:sSub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4267" i="1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42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Convention in USA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/>
              <a:t>V</a:t>
            </a:r>
            <a:r>
              <a:rPr lang="en-US" i="1" baseline="-25000" dirty="0"/>
              <a:t>0</a:t>
            </a:r>
            <a:r>
              <a:rPr lang="en-US" dirty="0"/>
              <a:t> = 170 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err="1"/>
              <a:t>V</a:t>
            </a:r>
            <a:r>
              <a:rPr lang="en-US" i="1" baseline="-25000" dirty="0" err="1"/>
              <a:t>rms</a:t>
            </a:r>
            <a:r>
              <a:rPr lang="en-US" dirty="0"/>
              <a:t> = 120 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Most electronics specify 120 V, so they really mean </a:t>
            </a:r>
            <a:r>
              <a:rPr lang="en-US" dirty="0" err="1"/>
              <a:t>V</a:t>
            </a:r>
            <a:r>
              <a:rPr lang="en-US" baseline="-25000" dirty="0" err="1"/>
              <a:t>rms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 will always (unless noted) use average power, and root mean square current and voltage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Thus, all previously learned equations work!</a:t>
            </a:r>
          </a:p>
        </p:txBody>
      </p:sp>
    </p:spTree>
    <p:extLst>
      <p:ext uri="{BB962C8B-B14F-4D97-AF65-F5344CB8AC3E}">
        <p14:creationId xmlns:p14="http://schemas.microsoft.com/office/powerpoint/2010/main" val="9177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60 W light bulb operates on a peak voltage of 156 V.  Find the </a:t>
            </a:r>
            <a:r>
              <a:rPr lang="en-US" i="1" dirty="0" err="1"/>
              <a:t>V</a:t>
            </a:r>
            <a:r>
              <a:rPr lang="en-US" i="1" baseline="-25000" dirty="0" err="1"/>
              <a:t>rms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i="1" baseline="-25000" dirty="0" err="1"/>
              <a:t>rms</a:t>
            </a:r>
            <a:r>
              <a:rPr lang="en-US" dirty="0"/>
              <a:t>, and resistance of the light bulb.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i="1" dirty="0" err="1"/>
              <a:t>V</a:t>
            </a:r>
            <a:r>
              <a:rPr lang="en-US" i="1" baseline="-25000" dirty="0" err="1"/>
              <a:t>rms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110 V</a:t>
            </a:r>
          </a:p>
          <a:p>
            <a:pPr eaLnBrk="1" hangingPunct="1">
              <a:defRPr/>
            </a:pPr>
            <a:r>
              <a:rPr lang="en-US" i="1" dirty="0" err="1"/>
              <a:t>I</a:t>
            </a:r>
            <a:r>
              <a:rPr lang="en-US" i="1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dirty="0">
                <a:sym typeface="Wingdings" pitchFamily="2" charset="2"/>
              </a:rPr>
              <a:t> 0.55 A</a:t>
            </a:r>
            <a:endParaRPr lang="en-US" dirty="0"/>
          </a:p>
          <a:p>
            <a:pPr eaLnBrk="1" hangingPunct="1">
              <a:defRPr/>
            </a:pPr>
            <a:r>
              <a:rPr lang="en-US" i="1" dirty="0"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 = 202 </a:t>
            </a:r>
            <a:r>
              <a:rPr lang="en-US" dirty="0">
                <a:sym typeface="Symbol" pitchFamily="18" charset="2"/>
              </a:rPr>
              <a:t>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8-06 Electric Power and AC/DC Currents</a:t>
            </a:r>
            <a:endParaRPr lang="en-US" sz="3733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Why are you not supposed to use extension cords for devices that use a lot of power like electric heaters?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IV</a:t>
            </a:r>
          </a:p>
          <a:p>
            <a:pPr lvl="1" eaLnBrk="1" hangingPunct="1">
              <a:defRPr/>
            </a:pPr>
            <a:r>
              <a:rPr lang="en-US" i="1" dirty="0"/>
              <a:t>P</a:t>
            </a:r>
            <a:r>
              <a:rPr lang="en-US" dirty="0"/>
              <a:t> is large so </a:t>
            </a:r>
            <a:r>
              <a:rPr lang="en-US" i="1" dirty="0"/>
              <a:t>I</a:t>
            </a:r>
            <a:r>
              <a:rPr lang="en-US" dirty="0"/>
              <a:t> is large</a:t>
            </a:r>
          </a:p>
          <a:p>
            <a:pPr eaLnBrk="1" hangingPunct="1">
              <a:defRPr/>
            </a:pPr>
            <a:r>
              <a:rPr lang="en-US" dirty="0"/>
              <a:t>The wire has some resistance</a:t>
            </a:r>
          </a:p>
          <a:p>
            <a:pPr eaLnBrk="1" hangingPunct="1">
              <a:defRPr/>
            </a:pPr>
            <a:r>
              <a:rPr lang="en-US" dirty="0"/>
              <a:t>The large current and little resistance can cause heating</a:t>
            </a:r>
          </a:p>
          <a:p>
            <a:pPr eaLnBrk="1" hangingPunct="1">
              <a:defRPr/>
            </a:pPr>
            <a:r>
              <a:rPr lang="en-US" dirty="0"/>
              <a:t>If wire gets too hot, the plastic insulation melts</a:t>
            </a:r>
          </a:p>
        </p:txBody>
      </p:sp>
    </p:spTree>
    <p:extLst>
      <p:ext uri="{BB962C8B-B14F-4D97-AF65-F5344CB8AC3E}">
        <p14:creationId xmlns:p14="http://schemas.microsoft.com/office/powerpoint/2010/main" val="1815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08-06 Homework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Don’t write down just answers.  Alternatively show your work, too.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</a:t>
            </a:r>
          </a:p>
          <a:p>
            <a:pPr lvl="1">
              <a:defRPr/>
            </a:pPr>
            <a:r>
              <a:rPr lang="en-US" dirty="0"/>
              <a:t>OpenStax College Physics 2e 20.6</a:t>
            </a:r>
          </a:p>
          <a:p>
            <a:pPr lvl="1">
              <a:defRPr/>
            </a:pPr>
            <a:r>
              <a:rPr lang="en-US" dirty="0"/>
              <a:t>Or</a:t>
            </a:r>
          </a:p>
          <a:p>
            <a:pPr lvl="1">
              <a:defRPr/>
            </a:pPr>
            <a:r>
              <a:rPr lang="en-US" dirty="0"/>
              <a:t>Read about electrical safety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0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9FC6-32DA-40BD-8022-F8FF9291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08-07 Electricity and the Human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D2A9E-1711-48FA-9A17-516DC7D11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Define thermal hazard, shock hazard, and short circuit.</a:t>
            </a:r>
          </a:p>
          <a:p>
            <a:r>
              <a:rPr lang="en-US" dirty="0"/>
              <a:t>• Explain what effects various levels of current have on the human body.</a:t>
            </a:r>
          </a:p>
        </p:txBody>
      </p:sp>
    </p:spTree>
    <p:extLst>
      <p:ext uri="{BB962C8B-B14F-4D97-AF65-F5344CB8AC3E}">
        <p14:creationId xmlns:p14="http://schemas.microsoft.com/office/powerpoint/2010/main" val="156233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Conventional Current</a:t>
            </a:r>
          </a:p>
          <a:p>
            <a:pPr eaLnBrk="1" hangingPunct="1">
              <a:defRPr/>
            </a:pPr>
            <a:r>
              <a:rPr lang="en-US" dirty="0"/>
              <a:t>Electrons are the charge that flows through wires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Historically thought positive charges move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Conventional current </a:t>
            </a:r>
            <a:r>
              <a:rPr lang="en-US" dirty="0">
                <a:sym typeface="Wingdings" pitchFamily="2" charset="2"/>
              </a:rPr>
              <a:t> imaginary flow of positive charges</a:t>
            </a:r>
          </a:p>
          <a:p>
            <a:pPr lvl="1" eaLnBrk="1" hangingPunct="1">
              <a:defRPr/>
            </a:pPr>
            <a:r>
              <a:rPr lang="en-US" dirty="0"/>
              <a:t>Flows from positive terminal and into negative terminal</a:t>
            </a:r>
          </a:p>
          <a:p>
            <a:pPr lvl="1" eaLnBrk="1" hangingPunct="1">
              <a:defRPr/>
            </a:pPr>
            <a:r>
              <a:rPr lang="en-US" dirty="0"/>
              <a:t>Real current flows the opposite way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243" y="1600200"/>
            <a:ext cx="423511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4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/>
              <a:t>08-07 Electricity and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Hazards</a:t>
            </a:r>
          </a:p>
          <a:p>
            <a:pPr lvl="1"/>
            <a:r>
              <a:rPr lang="en-US" dirty="0"/>
              <a:t>Electric energy converted to thermal energy faster than can be dissipated</a:t>
            </a:r>
          </a:p>
          <a:p>
            <a:pPr lvl="1"/>
            <a:r>
              <a:rPr lang="en-US" dirty="0"/>
              <a:t>Happens in short circuits</a:t>
            </a:r>
          </a:p>
          <a:p>
            <a:pPr lvl="2"/>
            <a:r>
              <a:rPr lang="en-US" dirty="0"/>
              <a:t>Electricity jumps between two parts of circuits bypassing the main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0"/>
                <a:ext cx="5994400" cy="4978400"/>
              </a:xfrm>
            </p:spPr>
            <p:txBody>
              <a:bodyPr>
                <a:normAutofit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Low </a:t>
                </a:r>
                <a:r>
                  <a:rPr lang="en-US" i="1" dirty="0"/>
                  <a:t>R</a:t>
                </a:r>
                <a:r>
                  <a:rPr lang="en-US" dirty="0"/>
                  <a:t> so high </a:t>
                </a:r>
                <a:r>
                  <a:rPr lang="en-US" i="1" dirty="0"/>
                  <a:t>P</a:t>
                </a:r>
              </a:p>
              <a:p>
                <a:pPr lvl="2"/>
                <a:r>
                  <a:rPr lang="en-US" dirty="0"/>
                  <a:t>Can start fires</a:t>
                </a:r>
              </a:p>
              <a:p>
                <a:pPr lvl="2"/>
                <a:r>
                  <a:rPr lang="en-US" dirty="0"/>
                  <a:t>Circuit breakers or fuses try to stop</a:t>
                </a:r>
              </a:p>
              <a:p>
                <a:pPr lvl="1"/>
                <a:r>
                  <a:rPr lang="en-US" dirty="0"/>
                  <a:t>Or long wires that have</a:t>
                </a:r>
              </a:p>
              <a:p>
                <a:pPr lvl="2"/>
                <a:r>
                  <a:rPr lang="en-US" dirty="0"/>
                  <a:t>High resistance (thin)</a:t>
                </a:r>
              </a:p>
              <a:p>
                <a:pPr lvl="2"/>
                <a:r>
                  <a:rPr lang="en-US" dirty="0"/>
                  <a:t>Or are coiled so heat can’t dissipate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0"/>
                <a:ext cx="5994400" cy="4978400"/>
              </a:xfrm>
              <a:blipFill>
                <a:blip r:embed="rId3"/>
                <a:stretch>
                  <a:fillRect r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/>
              <a:t>08-07 Electricity and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Shock Hazards</a:t>
            </a:r>
          </a:p>
          <a:p>
            <a:pPr lvl="1"/>
            <a:r>
              <a:rPr lang="en-US" dirty="0"/>
              <a:t>Factors</a:t>
            </a:r>
          </a:p>
          <a:p>
            <a:pPr lvl="2"/>
            <a:r>
              <a:rPr lang="en-US" dirty="0"/>
              <a:t>Amount of Current</a:t>
            </a:r>
          </a:p>
          <a:p>
            <a:pPr lvl="2"/>
            <a:r>
              <a:rPr lang="en-US" dirty="0"/>
              <a:t>Path of current</a:t>
            </a:r>
          </a:p>
          <a:p>
            <a:pPr lvl="2"/>
            <a:r>
              <a:rPr lang="en-US" dirty="0"/>
              <a:t>Duration of shock</a:t>
            </a:r>
          </a:p>
          <a:p>
            <a:pPr lvl="2"/>
            <a:r>
              <a:rPr lang="en-US" dirty="0"/>
              <a:t>Frequency of current</a:t>
            </a:r>
          </a:p>
          <a:p>
            <a:r>
              <a:rPr lang="en-US" dirty="0"/>
              <a:t>Human body mainly water, so decent conductor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Muscles are controlled by electrical impulses in nerves</a:t>
            </a:r>
          </a:p>
          <a:p>
            <a:r>
              <a:rPr lang="en-US" dirty="0"/>
              <a:t>A shock can cause muscles to contract</a:t>
            </a:r>
          </a:p>
          <a:p>
            <a:pPr lvl="1"/>
            <a:r>
              <a:rPr lang="en-US" dirty="0"/>
              <a:t>Cause fist to close around wire (muscles to close, stronger than to open)</a:t>
            </a:r>
          </a:p>
          <a:p>
            <a:r>
              <a:rPr lang="en-US" dirty="0"/>
              <a:t>Can cause heart to stop</a:t>
            </a:r>
          </a:p>
          <a:p>
            <a:r>
              <a:rPr lang="en-US" dirty="0"/>
              <a:t>Body most sensitive to 50-60 Hz</a:t>
            </a:r>
          </a:p>
        </p:txBody>
      </p:sp>
    </p:spTree>
    <p:extLst>
      <p:ext uri="{BB962C8B-B14F-4D97-AF65-F5344CB8AC3E}">
        <p14:creationId xmlns:p14="http://schemas.microsoft.com/office/powerpoint/2010/main" val="5677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08-07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let these problems shock you.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8-01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Drift Velocity</a:t>
                </a:r>
              </a:p>
              <a:p>
                <a:r>
                  <a:rPr lang="en-US" dirty="0"/>
                  <a:t>Electrical signals travel near speed of light, but electrons travel much slower</a:t>
                </a:r>
              </a:p>
              <a:p>
                <a:r>
                  <a:rPr lang="en-US" dirty="0"/>
                  <a:t>Each new electron pushes one ahead of it, so current is actually like wave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𝑞𝑛𝐴𝑥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𝑞𝑛𝐴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q </a:t>
                </a:r>
                <a:r>
                  <a:rPr lang="en-US" dirty="0"/>
                  <a:t>= charge of each electron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 = free charge density</a:t>
                </a:r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= cross-sectional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= drift velocity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024" t="-2005" r="-2530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24005"/>
            <a:ext cx="6019800" cy="31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Think of water pumps</a:t>
            </a:r>
          </a:p>
          <a:p>
            <a:pPr lvl="1" eaLnBrk="1" hangingPunct="1">
              <a:defRPr/>
            </a:pPr>
            <a:r>
              <a:rPr lang="en-US"/>
              <a:t>Bigger pumps </a:t>
            </a:r>
            <a:r>
              <a:rPr lang="en-US">
                <a:sym typeface="Wingdings" pitchFamily="2" charset="2"/>
              </a:rPr>
              <a:t> more water flowing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Skinny pipes (more resistance)  less water flow</a:t>
            </a:r>
          </a:p>
          <a:p>
            <a:pPr eaLnBrk="1" hangingPunct="1">
              <a:defRPr/>
            </a:pPr>
            <a:r>
              <a:rPr lang="en-US"/>
              <a:t>Electrical Circuits</a:t>
            </a:r>
          </a:p>
          <a:p>
            <a:pPr lvl="1" eaLnBrk="1" hangingPunct="1">
              <a:defRPr/>
            </a:pPr>
            <a:r>
              <a:rPr lang="en-US"/>
              <a:t>Bigger battery voltage </a:t>
            </a:r>
            <a:r>
              <a:rPr lang="en-US">
                <a:sym typeface="Wingdings" pitchFamily="2" charset="2"/>
              </a:rPr>
              <a:t> more current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Big electrical resistance  less current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8-01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b="1" dirty="0">
                    <a:solidFill>
                      <a:srgbClr val="00B0F0"/>
                    </a:solidFill>
                  </a:rPr>
                  <a:t>Ohm’s Law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latin typeface="Cambria Math"/>
                        </a:rPr>
                        <m:t>𝐼</m:t>
                      </m:r>
                      <m:r>
                        <a:rPr lang="en-US" sz="42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67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4267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4267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267">
                          <a:latin typeface="Cambria Math"/>
                        </a:rPr>
                        <m:t>or</m:t>
                      </m:r>
                      <m:r>
                        <a:rPr lang="en-US" sz="4267" i="1">
                          <a:latin typeface="Cambria Math"/>
                        </a:rPr>
                        <m:t> </m:t>
                      </m:r>
                      <m:r>
                        <a:rPr lang="en-US" sz="4267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4267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267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Cambria Math"/>
                        </a:rPr>
                        <m:t>𝐼𝑅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i="1" dirty="0"/>
                  <a:t>V</a:t>
                </a:r>
                <a:r>
                  <a:rPr lang="en-US" dirty="0"/>
                  <a:t> = </a:t>
                </a:r>
                <a:r>
                  <a:rPr lang="en-US" dirty="0" err="1"/>
                  <a:t>emf</a:t>
                </a:r>
                <a:endParaRPr lang="en-US" dirty="0"/>
              </a:p>
              <a:p>
                <a:pPr eaLnBrk="1" hangingPunct="1">
                  <a:defRPr/>
                </a:pPr>
                <a:r>
                  <a:rPr lang="en-US" i="1" dirty="0"/>
                  <a:t>I</a:t>
                </a:r>
                <a:r>
                  <a:rPr lang="en-US" dirty="0"/>
                  <a:t> = current</a:t>
                </a:r>
              </a:p>
              <a:p>
                <a:pPr eaLnBrk="1" hangingPunct="1">
                  <a:defRPr/>
                </a:pPr>
                <a:r>
                  <a:rPr lang="en-US" i="1" dirty="0"/>
                  <a:t>R</a:t>
                </a:r>
                <a:r>
                  <a:rPr lang="en-US" dirty="0"/>
                  <a:t> = resistance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Unit: V/A = ohm (</a:t>
                </a:r>
                <a:r>
                  <a:rPr lang="en-US" dirty="0">
                    <a:sym typeface="Symbol" pitchFamily="18" charset="2"/>
                  </a:rPr>
                  <a:t>)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65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s">
      <a:majorFont>
        <a:latin typeface="Circuitboar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3059</Words>
  <Application>Microsoft Office PowerPoint</Application>
  <PresentationFormat>Widescreen</PresentationFormat>
  <Paragraphs>530</Paragraphs>
  <Slides>62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Cambria</vt:lpstr>
      <vt:lpstr>Cambria Math</vt:lpstr>
      <vt:lpstr>Circuitboard</vt:lpstr>
      <vt:lpstr>Comic Sans MS</vt:lpstr>
      <vt:lpstr>Symbol</vt:lpstr>
      <vt:lpstr>Wingdings</vt:lpstr>
      <vt:lpstr>Office Theme</vt:lpstr>
      <vt:lpstr>Circuits</vt:lpstr>
      <vt:lpstr>Credits</vt:lpstr>
      <vt:lpstr>8-01 Ohm’s Law</vt:lpstr>
      <vt:lpstr>8-01 Ohm’s Law</vt:lpstr>
      <vt:lpstr>8-01 Ohm’s Law</vt:lpstr>
      <vt:lpstr>8-01 Ohm’s Law</vt:lpstr>
      <vt:lpstr>8-01 Ohm’s Law</vt:lpstr>
      <vt:lpstr>8-01 Ohm’s Law</vt:lpstr>
      <vt:lpstr>8-01 Ohm’s Law</vt:lpstr>
      <vt:lpstr>8-01 Ohm’s Law</vt:lpstr>
      <vt:lpstr>8-01 Ohm’s Law</vt:lpstr>
      <vt:lpstr>08-01 Homework</vt:lpstr>
      <vt:lpstr>8-02 Series Circuits</vt:lpstr>
      <vt:lpstr>8-02 Series Circuits</vt:lpstr>
      <vt:lpstr>8-02 Series Circuits</vt:lpstr>
      <vt:lpstr>8-02 Series Circuits</vt:lpstr>
      <vt:lpstr>8-02 Series Circuits</vt:lpstr>
      <vt:lpstr>8-02 Series Circuits</vt:lpstr>
      <vt:lpstr>8-02 Series Circuits</vt:lpstr>
      <vt:lpstr>08-02 Homework</vt:lpstr>
      <vt:lpstr>8-03 Parallel Circuits</vt:lpstr>
      <vt:lpstr>8-03 Parallel Circuits</vt:lpstr>
      <vt:lpstr>8-03 Parallel Circuits</vt:lpstr>
      <vt:lpstr>8-03 Parallel Circuits</vt:lpstr>
      <vt:lpstr>8-03 Parallel Circuits</vt:lpstr>
      <vt:lpstr>8-03 Parallel Circuits</vt:lpstr>
      <vt:lpstr>08-03 Homework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8-04 Circuits in Parallel and Series</vt:lpstr>
      <vt:lpstr>08-04 Homework</vt:lpstr>
      <vt:lpstr>8-05 Voltmeters and Ammeters </vt:lpstr>
      <vt:lpstr>8-05 Voltmeters and Ammeters </vt:lpstr>
      <vt:lpstr>8-05 Voltmeters and Ammeters </vt:lpstr>
      <vt:lpstr>8-05 Voltmeters and Ammeters </vt:lpstr>
      <vt:lpstr>8-05 Voltmeters and Ammeters </vt:lpstr>
      <vt:lpstr>8-05 Voltmeters and Ammeters </vt:lpstr>
      <vt:lpstr>8-05 Voltmeters and Ammeters </vt:lpstr>
      <vt:lpstr>08-05 Homework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8-06 Electric Power and AC/DC Currents</vt:lpstr>
      <vt:lpstr>08-06 Homework</vt:lpstr>
      <vt:lpstr>08-07 Electricity and the Human Body</vt:lpstr>
      <vt:lpstr>08-07 Electricity and the Human Body</vt:lpstr>
      <vt:lpstr>08-07 Electricity and the Human Body</vt:lpstr>
      <vt:lpstr>08-07 Homework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33</cp:revision>
  <dcterms:created xsi:type="dcterms:W3CDTF">2024-02-20T18:27:21Z</dcterms:created>
  <dcterms:modified xsi:type="dcterms:W3CDTF">2024-07-31T14:59:35Z</dcterms:modified>
</cp:coreProperties>
</file>